
<file path=[Content_Types].xml><?xml version="1.0" encoding="utf-8"?>
<Types xmlns="http://schemas.openxmlformats.org/package/2006/content-types">
  <Default Extension="jpe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9" r:id="rId3"/>
    <p:sldId id="260" r:id="rId4"/>
    <p:sldId id="258" r:id="rId5"/>
    <p:sldId id="262" r:id="rId6"/>
    <p:sldId id="269" r:id="rId7"/>
    <p:sldId id="261" r:id="rId8"/>
    <p:sldId id="264" r:id="rId9"/>
    <p:sldId id="266" r:id="rId10"/>
    <p:sldId id="268" r:id="rId11"/>
    <p:sldId id="265"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94660"/>
  </p:normalViewPr>
  <p:slideViewPr>
    <p:cSldViewPr snapToGrid="0">
      <p:cViewPr varScale="1">
        <p:scale>
          <a:sx n="76" d="100"/>
          <a:sy n="76" d="100"/>
        </p:scale>
        <p:origin x="126" y="7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pfanju\Desktop\Excel%20assignment\assessment%20data.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pfanju\Desktop\Excel%20assignment\assessment%20data.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pfanju\Desktop\Excel%20assignment\assessment%20data.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pfanju\Desktop\Excel%20assignment\assessment%20data.xlsx" TargetMode="External"/><Relationship Id="rId2" Type="http://schemas.microsoft.com/office/2011/relationships/chartColorStyle" Target="colors12.xml"/><Relationship Id="rId1" Type="http://schemas.microsoft.com/office/2011/relationships/chartStyle" Target="style12.xml"/></Relationships>
</file>

<file path=ppt/charts/_rels/chart2.xml.rels><?xml version="1.0" encoding="UTF-8" standalone="yes"?>
<Relationships xmlns="http://schemas.openxmlformats.org/package/2006/relationships"><Relationship Id="rId3" Type="http://schemas.openxmlformats.org/officeDocument/2006/relationships/oleObject" Target="file:///C:\Users\pfanju\Desktop\Excel%20assignment\assessment%20data.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pfanju\Desktop\Excel%20assignment\assessment%20data.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pfanju\Desktop\Excel%20assignment\assessment%20data.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pfanju\Desktop\Excel%20assignment\assessment%20data.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pfanju\Desktop\Excel%20assignment\assessment%20data.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[assessment data.xlsx]Profit per category!PivotTable1</c:name>
    <c:fmtId val="34"/>
  </c:pivotSource>
  <c:chart>
    <c:autoTitleDeleted val="1"/>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4"/>
          </a:solidFill>
          <a:ln>
            <a:noFill/>
          </a:ln>
          <a:effectLst/>
        </c:spPr>
        <c:marker>
          <c:symbol val="none"/>
        </c:marker>
        <c:dLbl>
          <c:idx val="0"/>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4"/>
          </a:solidFill>
          <a:ln>
            <a:noFill/>
          </a:ln>
          <a:effectLst/>
        </c:spPr>
        <c:dLbl>
          <c:idx val="0"/>
          <c:layout>
            <c:manualLayout>
              <c:x val="-1.9938141976670787E-17"/>
              <c:y val="0.23703703703703705"/>
            </c:manualLayout>
          </c:layout>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4"/>
          </a:solidFill>
          <a:ln>
            <a:noFill/>
          </a:ln>
          <a:effectLst/>
        </c:spPr>
        <c:dLbl>
          <c:idx val="0"/>
          <c:layout>
            <c:manualLayout>
              <c:x val="0"/>
              <c:y val="0.22433862433862442"/>
            </c:manualLayout>
          </c:layout>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4"/>
          </a:solidFill>
          <a:ln>
            <a:noFill/>
          </a:ln>
          <a:effectLst/>
        </c:spPr>
        <c:dLbl>
          <c:idx val="0"/>
          <c:layout>
            <c:manualLayout>
              <c:x val="0"/>
              <c:y val="0"/>
            </c:manualLayout>
          </c:layout>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4"/>
          </a:solidFill>
          <a:ln>
            <a:noFill/>
          </a:ln>
          <a:effectLst/>
        </c:spPr>
        <c:marker>
          <c:symbol val="none"/>
        </c:marker>
        <c:dLbl>
          <c:idx val="0"/>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4"/>
          </a:solidFill>
          <a:ln>
            <a:noFill/>
          </a:ln>
          <a:effectLst/>
        </c:spPr>
        <c:dLbl>
          <c:idx val="0"/>
          <c:layout>
            <c:manualLayout>
              <c:x val="-1.9938141976670787E-17"/>
              <c:y val="0.23703703703703705"/>
            </c:manualLayout>
          </c:layout>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4"/>
          </a:solidFill>
          <a:ln>
            <a:noFill/>
          </a:ln>
          <a:effectLst/>
        </c:spPr>
        <c:dLbl>
          <c:idx val="0"/>
          <c:layout>
            <c:manualLayout>
              <c:x val="0"/>
              <c:y val="0.22433862433862442"/>
            </c:manualLayout>
          </c:layout>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4"/>
          </a:solidFill>
          <a:ln>
            <a:noFill/>
          </a:ln>
          <a:effectLst/>
        </c:spPr>
        <c:marker>
          <c:symbol val="none"/>
        </c:marker>
        <c:dLbl>
          <c:idx val="0"/>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4"/>
          </a:solidFill>
          <a:ln>
            <a:noFill/>
          </a:ln>
          <a:effectLst/>
        </c:spPr>
        <c:dLbl>
          <c:idx val="0"/>
          <c:layout>
            <c:manualLayout>
              <c:x val="-1.9938141976670787E-17"/>
              <c:y val="0.23703703703703705"/>
            </c:manualLayout>
          </c:layout>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4"/>
          </a:solidFill>
          <a:ln>
            <a:noFill/>
          </a:ln>
          <a:effectLst/>
        </c:spPr>
        <c:dLbl>
          <c:idx val="0"/>
          <c:layout>
            <c:manualLayout>
              <c:x val="0"/>
              <c:y val="0.22433862433862442"/>
            </c:manualLayout>
          </c:layout>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'Profit per category'!$B$1</c:f>
              <c:strCache>
                <c:ptCount val="1"/>
                <c:pt idx="0">
                  <c:v>Total</c:v>
                </c:pt>
              </c:strCache>
            </c:strRef>
          </c:tx>
          <c:spPr>
            <a:solidFill>
              <a:schemeClr val="accent4"/>
            </a:solidFill>
            <a:ln>
              <a:noFill/>
            </a:ln>
            <a:effectLst/>
          </c:spPr>
          <c:invertIfNegative val="0"/>
          <c:dLbls>
            <c:delete val="1"/>
          </c:dLbls>
          <c:cat>
            <c:multiLvlStrRef>
              <c:f>'Profit per category'!$A$2:$A$22</c:f>
              <c:multiLvlStrCache>
                <c:ptCount val="17"/>
                <c:lvl>
                  <c:pt idx="0">
                    <c:v>Bookcases</c:v>
                  </c:pt>
                  <c:pt idx="1">
                    <c:v>Chairs</c:v>
                  </c:pt>
                  <c:pt idx="2">
                    <c:v>Furnishings</c:v>
                  </c:pt>
                  <c:pt idx="3">
                    <c:v>Tables</c:v>
                  </c:pt>
                  <c:pt idx="4">
                    <c:v>Appliances</c:v>
                  </c:pt>
                  <c:pt idx="5">
                    <c:v>Art</c:v>
                  </c:pt>
                  <c:pt idx="6">
                    <c:v>Binders</c:v>
                  </c:pt>
                  <c:pt idx="7">
                    <c:v>Envelopes</c:v>
                  </c:pt>
                  <c:pt idx="8">
                    <c:v>Fasteners</c:v>
                  </c:pt>
                  <c:pt idx="9">
                    <c:v>Labels</c:v>
                  </c:pt>
                  <c:pt idx="10">
                    <c:v>Paper</c:v>
                  </c:pt>
                  <c:pt idx="11">
                    <c:v>Storage</c:v>
                  </c:pt>
                  <c:pt idx="12">
                    <c:v>Supplies</c:v>
                  </c:pt>
                  <c:pt idx="13">
                    <c:v>Accessories</c:v>
                  </c:pt>
                  <c:pt idx="14">
                    <c:v>Copiers</c:v>
                  </c:pt>
                  <c:pt idx="15">
                    <c:v>Machines</c:v>
                  </c:pt>
                  <c:pt idx="16">
                    <c:v>Phones</c:v>
                  </c:pt>
                </c:lvl>
                <c:lvl>
                  <c:pt idx="0">
                    <c:v>Furniture</c:v>
                  </c:pt>
                  <c:pt idx="4">
                    <c:v>Office Supplies</c:v>
                  </c:pt>
                  <c:pt idx="13">
                    <c:v>Technology</c:v>
                  </c:pt>
                </c:lvl>
              </c:multiLvlStrCache>
            </c:multiLvlStrRef>
          </c:cat>
          <c:val>
            <c:numRef>
              <c:f>'Profit per category'!$B$2:$B$22</c:f>
              <c:numCache>
                <c:formatCode>"£"#,##0.00</c:formatCode>
                <c:ptCount val="17"/>
                <c:pt idx="0">
                  <c:v>-3472.5559999999978</c:v>
                </c:pt>
                <c:pt idx="1">
                  <c:v>26590.166300000026</c:v>
                </c:pt>
                <c:pt idx="2">
                  <c:v>13059.143599999983</c:v>
                </c:pt>
                <c:pt idx="3">
                  <c:v>-17725.481100000008</c:v>
                </c:pt>
                <c:pt idx="4">
                  <c:v>18138.005399999995</c:v>
                </c:pt>
                <c:pt idx="5">
                  <c:v>6527.7869999999984</c:v>
                </c:pt>
                <c:pt idx="6">
                  <c:v>30221.763299999995</c:v>
                </c:pt>
                <c:pt idx="7">
                  <c:v>6964.1767000000027</c:v>
                </c:pt>
                <c:pt idx="8">
                  <c:v>949.51819999999975</c:v>
                </c:pt>
                <c:pt idx="9">
                  <c:v>5546.2539999999981</c:v>
                </c:pt>
                <c:pt idx="10">
                  <c:v>34053.569299999966</c:v>
                </c:pt>
                <c:pt idx="11">
                  <c:v>21278.826399999998</c:v>
                </c:pt>
                <c:pt idx="12">
                  <c:v>-1189.0994999999984</c:v>
                </c:pt>
                <c:pt idx="13">
                  <c:v>41936.635699999933</c:v>
                </c:pt>
                <c:pt idx="14">
                  <c:v>55617.824900000007</c:v>
                </c:pt>
                <c:pt idx="15">
                  <c:v>3384.7568999999999</c:v>
                </c:pt>
                <c:pt idx="16">
                  <c:v>44515.730600000003</c:v>
                </c:pt>
              </c:numCache>
            </c:numRef>
          </c:val>
          <c:extLst>
            <c:ext xmlns:c16="http://schemas.microsoft.com/office/drawing/2014/chart" uri="{C3380CC4-5D6E-409C-BE32-E72D297353CC}">
              <c16:uniqueId val="{00000002-B4E4-4CEE-B0B3-67903A6F2667}"/>
            </c:ext>
          </c:extLst>
        </c:ser>
        <c:dLbls>
          <c:dLblPos val="outEnd"/>
          <c:showLegendKey val="0"/>
          <c:showVal val="1"/>
          <c:showCatName val="0"/>
          <c:showSerName val="0"/>
          <c:showPercent val="0"/>
          <c:showBubbleSize val="0"/>
        </c:dLbls>
        <c:gapWidth val="219"/>
        <c:overlap val="-27"/>
        <c:axId val="255737167"/>
        <c:axId val="77463775"/>
      </c:barChart>
      <c:catAx>
        <c:axId val="255737167"/>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Category</a:t>
                </a:r>
              </a:p>
            </c:rich>
          </c:tx>
          <c:layout>
            <c:manualLayout>
              <c:xMode val="edge"/>
              <c:yMode val="edge"/>
              <c:x val="0.4771503825234516"/>
              <c:y val="0.90825187391138507"/>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00B050"/>
                </a:solidFill>
                <a:latin typeface="+mn-lt"/>
                <a:ea typeface="+mn-ea"/>
                <a:cs typeface="+mn-cs"/>
              </a:defRPr>
            </a:pPr>
            <a:endParaRPr lang="en-US"/>
          </a:p>
        </c:txPr>
        <c:crossAx val="77463775"/>
        <c:crosses val="autoZero"/>
        <c:auto val="1"/>
        <c:lblAlgn val="ctr"/>
        <c:lblOffset val="100"/>
        <c:noMultiLvlLbl val="0"/>
      </c:catAx>
      <c:valAx>
        <c:axId val="7746377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Profit</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quot;£&quot;#,##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5573716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[assessment data.xlsx]Profit by segment (2)!PivotTable3</c:name>
    <c:fmtId val="19"/>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'Profit by segment (2)'!$B$3</c:f>
              <c:strCache>
                <c:ptCount val="1"/>
                <c:pt idx="0">
                  <c:v>Average of Profit</c:v>
                </c:pt>
              </c:strCache>
            </c:strRef>
          </c:tx>
          <c:spPr>
            <a:solidFill>
              <a:schemeClr val="accent1"/>
            </a:solidFill>
            <a:ln>
              <a:noFill/>
            </a:ln>
            <a:effectLst/>
          </c:spPr>
          <c:invertIfNegative val="0"/>
          <c:cat>
            <c:strRef>
              <c:f>'Profit by segment (2)'!$A$4:$A$7</c:f>
              <c:strCache>
                <c:ptCount val="3"/>
                <c:pt idx="0">
                  <c:v>Consumer</c:v>
                </c:pt>
                <c:pt idx="1">
                  <c:v>Corporate</c:v>
                </c:pt>
                <c:pt idx="2">
                  <c:v>Home Office</c:v>
                </c:pt>
              </c:strCache>
            </c:strRef>
          </c:cat>
          <c:val>
            <c:numRef>
              <c:f>'Profit by segment (2)'!$B$4:$B$7</c:f>
              <c:numCache>
                <c:formatCode>"£"#,##0.00</c:formatCode>
                <c:ptCount val="3"/>
                <c:pt idx="0">
                  <c:v>25.836873280678041</c:v>
                </c:pt>
                <c:pt idx="1">
                  <c:v>30.456666887417288</c:v>
                </c:pt>
                <c:pt idx="2">
                  <c:v>33.818664329781306</c:v>
                </c:pt>
              </c:numCache>
            </c:numRef>
          </c:val>
          <c:extLst>
            <c:ext xmlns:c16="http://schemas.microsoft.com/office/drawing/2014/chart" uri="{C3380CC4-5D6E-409C-BE32-E72D297353CC}">
              <c16:uniqueId val="{00000000-83DC-4050-9339-7BB90E1DA8FA}"/>
            </c:ext>
          </c:extLst>
        </c:ser>
        <c:dLbls>
          <c:showLegendKey val="0"/>
          <c:showVal val="0"/>
          <c:showCatName val="0"/>
          <c:showSerName val="0"/>
          <c:showPercent val="0"/>
          <c:showBubbleSize val="0"/>
        </c:dLbls>
        <c:gapWidth val="219"/>
        <c:overlap val="-27"/>
        <c:axId val="1463370143"/>
        <c:axId val="1462952463"/>
      </c:barChart>
      <c:lineChart>
        <c:grouping val="standard"/>
        <c:varyColors val="0"/>
        <c:ser>
          <c:idx val="1"/>
          <c:order val="1"/>
          <c:tx>
            <c:strRef>
              <c:f>'Profit by segment (2)'!$C$3</c:f>
              <c:strCache>
                <c:ptCount val="1"/>
                <c:pt idx="0">
                  <c:v>Sum of Quantity</c:v>
                </c:pt>
              </c:strCache>
            </c:strRef>
          </c:tx>
          <c:spPr>
            <a:ln w="28575" cap="rnd">
              <a:solidFill>
                <a:schemeClr val="accent2"/>
              </a:solidFill>
              <a:round/>
            </a:ln>
            <a:effectLst/>
          </c:spPr>
          <c:marker>
            <c:symbol val="none"/>
          </c:marker>
          <c:cat>
            <c:strRef>
              <c:f>'Profit by segment (2)'!$A$4:$A$7</c:f>
              <c:strCache>
                <c:ptCount val="3"/>
                <c:pt idx="0">
                  <c:v>Consumer</c:v>
                </c:pt>
                <c:pt idx="1">
                  <c:v>Corporate</c:v>
                </c:pt>
                <c:pt idx="2">
                  <c:v>Home Office</c:v>
                </c:pt>
              </c:strCache>
            </c:strRef>
          </c:cat>
          <c:val>
            <c:numRef>
              <c:f>'Profit by segment (2)'!$C$4:$C$7</c:f>
              <c:numCache>
                <c:formatCode>General</c:formatCode>
                <c:ptCount val="3"/>
                <c:pt idx="0">
                  <c:v>19521</c:v>
                </c:pt>
                <c:pt idx="1">
                  <c:v>11608</c:v>
                </c:pt>
                <c:pt idx="2">
                  <c:v>6744</c:v>
                </c:pt>
              </c:numCache>
            </c:numRef>
          </c:val>
          <c:smooth val="0"/>
          <c:extLst>
            <c:ext xmlns:c16="http://schemas.microsoft.com/office/drawing/2014/chart" uri="{C3380CC4-5D6E-409C-BE32-E72D297353CC}">
              <c16:uniqueId val="{00000001-83DC-4050-9339-7BB90E1DA8FA}"/>
            </c:ext>
          </c:extLst>
        </c:ser>
        <c:dLbls>
          <c:showLegendKey val="0"/>
          <c:showVal val="0"/>
          <c:showCatName val="0"/>
          <c:showSerName val="0"/>
          <c:showPercent val="0"/>
          <c:showBubbleSize val="0"/>
        </c:dLbls>
        <c:marker val="1"/>
        <c:smooth val="0"/>
        <c:axId val="1463389167"/>
        <c:axId val="1462956783"/>
      </c:lineChart>
      <c:catAx>
        <c:axId val="1463370143"/>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dirty="0"/>
                  <a:t>Segment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62952463"/>
        <c:crosses val="autoZero"/>
        <c:auto val="1"/>
        <c:lblAlgn val="ctr"/>
        <c:lblOffset val="100"/>
        <c:noMultiLvlLbl val="0"/>
      </c:catAx>
      <c:valAx>
        <c:axId val="146295246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dirty="0"/>
                  <a:t>Average</a:t>
                </a:r>
                <a:r>
                  <a:rPr lang="en-GB" baseline="0" dirty="0"/>
                  <a:t> Profit</a:t>
                </a:r>
                <a:endParaRPr lang="en-GB"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quot;£&quot;#,##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63370143"/>
        <c:crosses val="autoZero"/>
        <c:crossBetween val="between"/>
      </c:valAx>
      <c:valAx>
        <c:axId val="1462956783"/>
        <c:scaling>
          <c:orientation val="minMax"/>
        </c:scaling>
        <c:delete val="0"/>
        <c:axPos val="r"/>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dirty="0"/>
                  <a:t>Total Quantity</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63389167"/>
        <c:crosses val="max"/>
        <c:crossBetween val="between"/>
      </c:valAx>
      <c:catAx>
        <c:axId val="1463389167"/>
        <c:scaling>
          <c:orientation val="minMax"/>
        </c:scaling>
        <c:delete val="1"/>
        <c:axPos val="b"/>
        <c:numFmt formatCode="General" sourceLinked="1"/>
        <c:majorTickMark val="out"/>
        <c:minorTickMark val="none"/>
        <c:tickLblPos val="nextTo"/>
        <c:crossAx val="1462956783"/>
        <c:crosses val="autoZero"/>
        <c:auto val="1"/>
        <c:lblAlgn val="ctr"/>
        <c:lblOffset val="100"/>
        <c:noMultiLvlLbl val="0"/>
      </c:cat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[assessment data.xlsx]shipping!PivotTable1</c:name>
    <c:fmtId val="9"/>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1080856684631542"/>
          <c:y val="0.12902559055118107"/>
          <c:w val="0.79627979808925953"/>
          <c:h val="0.67200313502478848"/>
        </c:manualLayout>
      </c:layout>
      <c:barChart>
        <c:barDir val="col"/>
        <c:grouping val="clustered"/>
        <c:varyColors val="0"/>
        <c:ser>
          <c:idx val="0"/>
          <c:order val="0"/>
          <c:tx>
            <c:strRef>
              <c:f>shipping!$B$3</c:f>
              <c:strCache>
                <c:ptCount val="1"/>
                <c:pt idx="0">
                  <c:v>Total</c:v>
                </c:pt>
              </c:strCache>
            </c:strRef>
          </c:tx>
          <c:spPr>
            <a:solidFill>
              <a:schemeClr val="accent1"/>
            </a:solidFill>
            <a:ln>
              <a:noFill/>
            </a:ln>
            <a:effectLst/>
          </c:spPr>
          <c:invertIfNegative val="0"/>
          <c:cat>
            <c:strRef>
              <c:f>shipping!$A$4:$A$8</c:f>
              <c:strCache>
                <c:ptCount val="4"/>
                <c:pt idx="0">
                  <c:v>First Class</c:v>
                </c:pt>
                <c:pt idx="1">
                  <c:v>Same Day</c:v>
                </c:pt>
                <c:pt idx="2">
                  <c:v>Second Class</c:v>
                </c:pt>
                <c:pt idx="3">
                  <c:v>Standard Class</c:v>
                </c:pt>
              </c:strCache>
            </c:strRef>
          </c:cat>
          <c:val>
            <c:numRef>
              <c:f>shipping!$B$4:$B$8</c:f>
              <c:numCache>
                <c:formatCode>General</c:formatCode>
                <c:ptCount val="4"/>
                <c:pt idx="0">
                  <c:v>31.839947919375827</c:v>
                </c:pt>
                <c:pt idx="1">
                  <c:v>29.266590976058904</c:v>
                </c:pt>
                <c:pt idx="2">
                  <c:v>29.53554519280204</c:v>
                </c:pt>
                <c:pt idx="3">
                  <c:v>27.494770023458393</c:v>
                </c:pt>
              </c:numCache>
            </c:numRef>
          </c:val>
          <c:extLst>
            <c:ext xmlns:c16="http://schemas.microsoft.com/office/drawing/2014/chart" uri="{C3380CC4-5D6E-409C-BE32-E72D297353CC}">
              <c16:uniqueId val="{00000000-3BD3-4570-A92A-C18284ADD619}"/>
            </c:ext>
          </c:extLst>
        </c:ser>
        <c:dLbls>
          <c:showLegendKey val="0"/>
          <c:showVal val="0"/>
          <c:showCatName val="0"/>
          <c:showSerName val="0"/>
          <c:showPercent val="0"/>
          <c:showBubbleSize val="0"/>
        </c:dLbls>
        <c:gapWidth val="219"/>
        <c:overlap val="-27"/>
        <c:axId val="1995846688"/>
        <c:axId val="1963916032"/>
      </c:barChart>
      <c:catAx>
        <c:axId val="199584668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Shipping</a:t>
                </a:r>
                <a:r>
                  <a:rPr lang="en-GB" baseline="0"/>
                  <a:t> Class</a:t>
                </a:r>
                <a:endParaRPr lang="en-GB"/>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63916032"/>
        <c:crosses val="autoZero"/>
        <c:auto val="1"/>
        <c:lblAlgn val="ctr"/>
        <c:lblOffset val="100"/>
        <c:noMultiLvlLbl val="0"/>
      </c:catAx>
      <c:valAx>
        <c:axId val="196391603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Average Profit</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95846688"/>
        <c:crosses val="autoZero"/>
        <c:crossBetween val="between"/>
      </c:valAx>
      <c:spPr>
        <a:noFill/>
        <a:ln>
          <a:noFill/>
        </a:ln>
        <a:effectLst/>
      </c:spPr>
    </c:plotArea>
    <c:legend>
      <c:legendPos val="r"/>
      <c:layout>
        <c:manualLayout>
          <c:xMode val="edge"/>
          <c:yMode val="edge"/>
          <c:x val="0.90658422312689602"/>
          <c:y val="0.38070574511519389"/>
          <c:w val="9.3415776873103956E-2"/>
          <c:h val="8.1597769028871406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[assessment data.xlsx]Profit by Discount!PivotTable2</c:name>
    <c:fmtId val="4"/>
  </c:pivotSource>
  <c:chart>
    <c:autoTitleDeleted val="1"/>
    <c:pivotFmts>
      <c:pivotFmt>
        <c:idx val="0"/>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'Profit by Discount'!$B$3</c:f>
              <c:strCache>
                <c:ptCount val="1"/>
                <c:pt idx="0">
                  <c:v>Total</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'Profit by Discount'!$A$4:$A$16</c:f>
              <c:strCache>
                <c:ptCount val="12"/>
                <c:pt idx="0">
                  <c:v>0</c:v>
                </c:pt>
                <c:pt idx="1">
                  <c:v>0.1</c:v>
                </c:pt>
                <c:pt idx="2">
                  <c:v>0.15</c:v>
                </c:pt>
                <c:pt idx="3">
                  <c:v>0.2</c:v>
                </c:pt>
                <c:pt idx="4">
                  <c:v>0.3</c:v>
                </c:pt>
                <c:pt idx="5">
                  <c:v>0.32</c:v>
                </c:pt>
                <c:pt idx="6">
                  <c:v>0.4</c:v>
                </c:pt>
                <c:pt idx="7">
                  <c:v>0.45</c:v>
                </c:pt>
                <c:pt idx="8">
                  <c:v>0.5</c:v>
                </c:pt>
                <c:pt idx="9">
                  <c:v>0.6</c:v>
                </c:pt>
                <c:pt idx="10">
                  <c:v>0.7</c:v>
                </c:pt>
                <c:pt idx="11">
                  <c:v>0.8</c:v>
                </c:pt>
              </c:strCache>
            </c:strRef>
          </c:cat>
          <c:val>
            <c:numRef>
              <c:f>'Profit by Discount'!$B$4:$B$16</c:f>
              <c:numCache>
                <c:formatCode>General</c:formatCode>
                <c:ptCount val="12"/>
                <c:pt idx="0">
                  <c:v>320987.60319999978</c:v>
                </c:pt>
                <c:pt idx="1">
                  <c:v>9029.1769999999979</c:v>
                </c:pt>
                <c:pt idx="2">
                  <c:v>1418.9915000000001</c:v>
                </c:pt>
                <c:pt idx="3">
                  <c:v>90337.306000000041</c:v>
                </c:pt>
                <c:pt idx="4">
                  <c:v>-10369.277399999997</c:v>
                </c:pt>
                <c:pt idx="5">
                  <c:v>-2391.1377000000007</c:v>
                </c:pt>
                <c:pt idx="6">
                  <c:v>-23057.050400000011</c:v>
                </c:pt>
                <c:pt idx="7">
                  <c:v>-2493.1111000000001</c:v>
                </c:pt>
                <c:pt idx="8">
                  <c:v>-20506.428099999997</c:v>
                </c:pt>
                <c:pt idx="9">
                  <c:v>-5944.655200000002</c:v>
                </c:pt>
                <c:pt idx="10">
                  <c:v>-40075.356899999955</c:v>
                </c:pt>
                <c:pt idx="11">
                  <c:v>-30539.039199999985</c:v>
                </c:pt>
              </c:numCache>
            </c:numRef>
          </c:val>
          <c:smooth val="0"/>
          <c:extLst>
            <c:ext xmlns:c16="http://schemas.microsoft.com/office/drawing/2014/chart" uri="{C3380CC4-5D6E-409C-BE32-E72D297353CC}">
              <c16:uniqueId val="{00000000-1B9F-47A9-A28C-9D0F946A43FC}"/>
            </c:ext>
          </c:extLst>
        </c:ser>
        <c:dLbls>
          <c:showLegendKey val="0"/>
          <c:showVal val="0"/>
          <c:showCatName val="0"/>
          <c:showSerName val="0"/>
          <c:showPercent val="0"/>
          <c:showBubbleSize val="0"/>
        </c:dLbls>
        <c:marker val="1"/>
        <c:smooth val="0"/>
        <c:axId val="1658294191"/>
        <c:axId val="1064559135"/>
      </c:lineChart>
      <c:catAx>
        <c:axId val="1658294191"/>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Discount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64559135"/>
        <c:crosses val="autoZero"/>
        <c:auto val="1"/>
        <c:lblAlgn val="ctr"/>
        <c:lblOffset val="100"/>
        <c:noMultiLvlLbl val="0"/>
      </c:catAx>
      <c:valAx>
        <c:axId val="106455913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Average Profit</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5829419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[assessment data.xlsx]Profit Proportion by category!PivotTable1</c:name>
    <c:fmtId val="17"/>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Propotion</a:t>
            </a:r>
            <a:r>
              <a:rPr lang="en-US" baseline="0"/>
              <a:t> of Total Profit by Category</a:t>
            </a:r>
            <a:endParaRPr lang="en-US"/>
          </a:p>
        </c:rich>
      </c:tx>
      <c:layout>
        <c:manualLayout>
          <c:xMode val="edge"/>
          <c:yMode val="edge"/>
          <c:x val="0.23912112819698775"/>
          <c:y val="5.017903113548506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pivotFmt>
      <c:pivotFmt>
        <c:idx val="9"/>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pivotFmt>
      <c:pivotFmt>
        <c:idx val="13"/>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solidFill>
          <a:ln w="19050">
            <a:solidFill>
              <a:schemeClr val="lt1"/>
            </a:solidFill>
          </a:ln>
          <a:effectLst/>
        </c:spPr>
      </c:pivotFmt>
      <c:pivotFmt>
        <c:idx val="15"/>
        <c:spPr>
          <a:solidFill>
            <a:schemeClr val="accent1"/>
          </a:solidFill>
          <a:ln w="19050">
            <a:solidFill>
              <a:schemeClr val="lt1"/>
            </a:solidFill>
          </a:ln>
          <a:effectLst/>
        </c:spPr>
      </c:pivotFmt>
      <c:pivotFmt>
        <c:idx val="16"/>
        <c:spPr>
          <a:solidFill>
            <a:schemeClr val="accent1"/>
          </a:solidFill>
          <a:ln w="19050">
            <a:solidFill>
              <a:schemeClr val="lt1"/>
            </a:solidFill>
          </a:ln>
          <a:effectLst/>
        </c:spPr>
      </c:pivotFmt>
    </c:pivotFmts>
    <c:plotArea>
      <c:layout>
        <c:manualLayout>
          <c:layoutTarget val="inner"/>
          <c:xMode val="edge"/>
          <c:yMode val="edge"/>
          <c:x val="0.26138019819765873"/>
          <c:y val="0.18734354691286595"/>
          <c:w val="0.45062383361775593"/>
          <c:h val="0.75727839131929597"/>
        </c:manualLayout>
      </c:layout>
      <c:pieChart>
        <c:varyColors val="1"/>
        <c:ser>
          <c:idx val="0"/>
          <c:order val="0"/>
          <c:tx>
            <c:strRef>
              <c:f>'Profit Proportion by category'!$B$3</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950B-431E-A650-3D6E8E7B6F44}"/>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950B-431E-A650-3D6E8E7B6F44}"/>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950B-431E-A650-3D6E8E7B6F44}"/>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'Profit Proportion by category'!$A$4:$A$7</c:f>
              <c:strCache>
                <c:ptCount val="3"/>
                <c:pt idx="0">
                  <c:v>Furniture</c:v>
                </c:pt>
                <c:pt idx="1">
                  <c:v>Office Supplies</c:v>
                </c:pt>
                <c:pt idx="2">
                  <c:v>Technology</c:v>
                </c:pt>
              </c:strCache>
            </c:strRef>
          </c:cat>
          <c:val>
            <c:numRef>
              <c:f>'Profit Proportion by category'!$B$4:$B$7</c:f>
              <c:numCache>
                <c:formatCode>0.00%</c:formatCode>
                <c:ptCount val="3"/>
                <c:pt idx="0">
                  <c:v>6.4425505162297558E-2</c:v>
                </c:pt>
                <c:pt idx="1">
                  <c:v>0.42769579122337675</c:v>
                </c:pt>
                <c:pt idx="2">
                  <c:v>0.50787870361432563</c:v>
                </c:pt>
              </c:numCache>
            </c:numRef>
          </c:val>
          <c:extLst>
            <c:ext xmlns:c16="http://schemas.microsoft.com/office/drawing/2014/chart" uri="{C3380CC4-5D6E-409C-BE32-E72D297353CC}">
              <c16:uniqueId val="{00000006-950B-431E-A650-3D6E8E7B6F44}"/>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[assessment data.xlsx]Avg. profit per category!PivotTable1</c:name>
    <c:fmtId val="38"/>
  </c:pivotSource>
  <c:chart>
    <c:autoTitleDeleted val="1"/>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'Avg. profit per category'!$B$1</c:f>
              <c:strCache>
                <c:ptCount val="1"/>
                <c:pt idx="0">
                  <c:v>Total</c:v>
                </c:pt>
              </c:strCache>
            </c:strRef>
          </c:tx>
          <c:spPr>
            <a:solidFill>
              <a:schemeClr val="accent4"/>
            </a:solidFill>
            <a:ln>
              <a:noFill/>
            </a:ln>
            <a:effectLst/>
          </c:spPr>
          <c:invertIfNegative val="0"/>
          <c:cat>
            <c:multiLvlStrRef>
              <c:f>'Avg. profit per category'!$A$2:$A$22</c:f>
              <c:multiLvlStrCache>
                <c:ptCount val="17"/>
                <c:lvl>
                  <c:pt idx="0">
                    <c:v>Bookcases</c:v>
                  </c:pt>
                  <c:pt idx="1">
                    <c:v>Chairs</c:v>
                  </c:pt>
                  <c:pt idx="2">
                    <c:v>Furnishings</c:v>
                  </c:pt>
                  <c:pt idx="3">
                    <c:v>Tables</c:v>
                  </c:pt>
                  <c:pt idx="4">
                    <c:v>Appliances</c:v>
                  </c:pt>
                  <c:pt idx="5">
                    <c:v>Art</c:v>
                  </c:pt>
                  <c:pt idx="6">
                    <c:v>Binders</c:v>
                  </c:pt>
                  <c:pt idx="7">
                    <c:v>Envelopes</c:v>
                  </c:pt>
                  <c:pt idx="8">
                    <c:v>Fasteners</c:v>
                  </c:pt>
                  <c:pt idx="9">
                    <c:v>Labels</c:v>
                  </c:pt>
                  <c:pt idx="10">
                    <c:v>Paper</c:v>
                  </c:pt>
                  <c:pt idx="11">
                    <c:v>Storage</c:v>
                  </c:pt>
                  <c:pt idx="12">
                    <c:v>Supplies</c:v>
                  </c:pt>
                  <c:pt idx="13">
                    <c:v>Accessories</c:v>
                  </c:pt>
                  <c:pt idx="14">
                    <c:v>Copiers</c:v>
                  </c:pt>
                  <c:pt idx="15">
                    <c:v>Machines</c:v>
                  </c:pt>
                  <c:pt idx="16">
                    <c:v>Phones</c:v>
                  </c:pt>
                </c:lvl>
                <c:lvl>
                  <c:pt idx="0">
                    <c:v>Furniture</c:v>
                  </c:pt>
                  <c:pt idx="4">
                    <c:v>Office Supplies</c:v>
                  </c:pt>
                  <c:pt idx="13">
                    <c:v>Technology</c:v>
                  </c:pt>
                </c:lvl>
              </c:multiLvlStrCache>
            </c:multiLvlStrRef>
          </c:cat>
          <c:val>
            <c:numRef>
              <c:f>'Avg. profit per category'!$B$2:$B$22</c:f>
              <c:numCache>
                <c:formatCode>"£"#,##0.00</c:formatCode>
                <c:ptCount val="17"/>
                <c:pt idx="0">
                  <c:v>-15.230508771929815</c:v>
                </c:pt>
                <c:pt idx="1">
                  <c:v>43.095893517017871</c:v>
                </c:pt>
                <c:pt idx="2">
                  <c:v>13.645918077324955</c:v>
                </c:pt>
                <c:pt idx="3">
                  <c:v>-55.56577147335426</c:v>
                </c:pt>
                <c:pt idx="4">
                  <c:v>38.922758369098702</c:v>
                </c:pt>
                <c:pt idx="5">
                  <c:v>8.2007374371859285</c:v>
                </c:pt>
                <c:pt idx="6">
                  <c:v>19.843574064346679</c:v>
                </c:pt>
                <c:pt idx="7">
                  <c:v>27.41801850393702</c:v>
                </c:pt>
                <c:pt idx="8">
                  <c:v>4.3756599078341001</c:v>
                </c:pt>
                <c:pt idx="9">
                  <c:v>15.236961538461534</c:v>
                </c:pt>
                <c:pt idx="10">
                  <c:v>24.856619927007277</c:v>
                </c:pt>
                <c:pt idx="11">
                  <c:v>25.152277068557918</c:v>
                </c:pt>
                <c:pt idx="12">
                  <c:v>-6.2584184210526237</c:v>
                </c:pt>
                <c:pt idx="13">
                  <c:v>54.111787999999912</c:v>
                </c:pt>
                <c:pt idx="14">
                  <c:v>817.90918970588245</c:v>
                </c:pt>
                <c:pt idx="15">
                  <c:v>29.432668695652172</c:v>
                </c:pt>
                <c:pt idx="16">
                  <c:v>50.073937682789655</c:v>
                </c:pt>
              </c:numCache>
            </c:numRef>
          </c:val>
          <c:extLst>
            <c:ext xmlns:c16="http://schemas.microsoft.com/office/drawing/2014/chart" uri="{C3380CC4-5D6E-409C-BE32-E72D297353CC}">
              <c16:uniqueId val="{00000000-01DF-43D8-A7A8-806D2356A31D}"/>
            </c:ext>
          </c:extLst>
        </c:ser>
        <c:dLbls>
          <c:showLegendKey val="0"/>
          <c:showVal val="0"/>
          <c:showCatName val="0"/>
          <c:showSerName val="0"/>
          <c:showPercent val="0"/>
          <c:showBubbleSize val="0"/>
        </c:dLbls>
        <c:gapWidth val="219"/>
        <c:overlap val="-27"/>
        <c:axId val="255737167"/>
        <c:axId val="77463775"/>
      </c:barChart>
      <c:catAx>
        <c:axId val="255737167"/>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dirty="0"/>
                  <a:t>Category</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00B050"/>
                </a:solidFill>
                <a:latin typeface="+mn-lt"/>
                <a:ea typeface="+mn-ea"/>
                <a:cs typeface="+mn-cs"/>
              </a:defRPr>
            </a:pPr>
            <a:endParaRPr lang="en-US"/>
          </a:p>
        </c:txPr>
        <c:crossAx val="77463775"/>
        <c:crosses val="autoZero"/>
        <c:auto val="1"/>
        <c:lblAlgn val="ctr"/>
        <c:lblOffset val="100"/>
        <c:noMultiLvlLbl val="0"/>
      </c:catAx>
      <c:valAx>
        <c:axId val="7746377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dirty="0"/>
                  <a:t>Average Profit</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quot;£&quot;#,##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5573716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[assessment data.xlsx]Profit over time!PivotTable1</c:name>
    <c:fmtId val="10"/>
  </c:pivotSource>
  <c:chart>
    <c:autoTitleDeleted val="1"/>
    <c:pivotFmts>
      <c:pivotFmt>
        <c:idx val="0"/>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3792971259312356"/>
          <c:y val="0.13828484981044034"/>
          <c:w val="0.85405626349605801"/>
          <c:h val="0.58543708078156897"/>
        </c:manualLayout>
      </c:layout>
      <c:lineChart>
        <c:grouping val="standard"/>
        <c:varyColors val="0"/>
        <c:ser>
          <c:idx val="0"/>
          <c:order val="0"/>
          <c:tx>
            <c:strRef>
              <c:f>'Profit over time'!$B$1</c:f>
              <c:strCache>
                <c:ptCount val="1"/>
                <c:pt idx="0">
                  <c:v>Total</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multiLvlStrRef>
              <c:f>'Profit over time'!$A$2:$A$22</c:f>
              <c:multiLvlStrCache>
                <c:ptCount val="16"/>
                <c:lvl>
                  <c:pt idx="0">
                    <c:v>Qtr1</c:v>
                  </c:pt>
                  <c:pt idx="1">
                    <c:v>Qtr2</c:v>
                  </c:pt>
                  <c:pt idx="2">
                    <c:v>Qtr3</c:v>
                  </c:pt>
                  <c:pt idx="3">
                    <c:v>Qtr4</c:v>
                  </c:pt>
                  <c:pt idx="4">
                    <c:v>Qtr1</c:v>
                  </c:pt>
                  <c:pt idx="5">
                    <c:v>Qtr2</c:v>
                  </c:pt>
                  <c:pt idx="6">
                    <c:v>Qtr3</c:v>
                  </c:pt>
                  <c:pt idx="7">
                    <c:v>Qtr4</c:v>
                  </c:pt>
                  <c:pt idx="8">
                    <c:v>Qtr1</c:v>
                  </c:pt>
                  <c:pt idx="9">
                    <c:v>Qtr2</c:v>
                  </c:pt>
                  <c:pt idx="10">
                    <c:v>Qtr3</c:v>
                  </c:pt>
                  <c:pt idx="11">
                    <c:v>Qtr4</c:v>
                  </c:pt>
                  <c:pt idx="12">
                    <c:v>Qtr1</c:v>
                  </c:pt>
                  <c:pt idx="13">
                    <c:v>Qtr2</c:v>
                  </c:pt>
                  <c:pt idx="14">
                    <c:v>Qtr3</c:v>
                  </c:pt>
                  <c:pt idx="15">
                    <c:v>Qtr4</c:v>
                  </c:pt>
                </c:lvl>
                <c:lvl>
                  <c:pt idx="0">
                    <c:v>2014</c:v>
                  </c:pt>
                  <c:pt idx="4">
                    <c:v>2015</c:v>
                  </c:pt>
                  <c:pt idx="8">
                    <c:v>2016</c:v>
                  </c:pt>
                  <c:pt idx="12">
                    <c:v>2017</c:v>
                  </c:pt>
                </c:lvl>
              </c:multiLvlStrCache>
            </c:multiLvlStrRef>
          </c:cat>
          <c:val>
            <c:numRef>
              <c:f>'Profit over time'!$B$2:$B$22</c:f>
              <c:numCache>
                <c:formatCode>"£"#,##0.00</c:formatCode>
                <c:ptCount val="16"/>
                <c:pt idx="0">
                  <c:v>3811.2289999999975</c:v>
                </c:pt>
                <c:pt idx="1">
                  <c:v>11204.069200000004</c:v>
                </c:pt>
                <c:pt idx="2">
                  <c:v>12804.721800000008</c:v>
                </c:pt>
                <c:pt idx="3">
                  <c:v>21723.954099999988</c:v>
                </c:pt>
                <c:pt idx="4">
                  <c:v>9264.9415999999983</c:v>
                </c:pt>
                <c:pt idx="5">
                  <c:v>12190.922400000009</c:v>
                </c:pt>
                <c:pt idx="6">
                  <c:v>16853.619399999996</c:v>
                </c:pt>
                <c:pt idx="7">
                  <c:v>23309.120300000013</c:v>
                </c:pt>
                <c:pt idx="8">
                  <c:v>11441.370800000001</c:v>
                </c:pt>
                <c:pt idx="9">
                  <c:v>16390.339400000008</c:v>
                </c:pt>
                <c:pt idx="10">
                  <c:v>15823.604799999988</c:v>
                </c:pt>
                <c:pt idx="11">
                  <c:v>38139.859299999946</c:v>
                </c:pt>
                <c:pt idx="12">
                  <c:v>23506.202600000001</c:v>
                </c:pt>
                <c:pt idx="13">
                  <c:v>15499.20850000001</c:v>
                </c:pt>
                <c:pt idx="14">
                  <c:v>26985.1325</c:v>
                </c:pt>
                <c:pt idx="15">
                  <c:v>27448.726000000024</c:v>
                </c:pt>
              </c:numCache>
            </c:numRef>
          </c:val>
          <c:smooth val="0"/>
          <c:extLst>
            <c:ext xmlns:c16="http://schemas.microsoft.com/office/drawing/2014/chart" uri="{C3380CC4-5D6E-409C-BE32-E72D297353CC}">
              <c16:uniqueId val="{00000000-C49C-479E-BFFB-B5EA7239942E}"/>
            </c:ext>
          </c:extLst>
        </c:ser>
        <c:dLbls>
          <c:showLegendKey val="0"/>
          <c:showVal val="0"/>
          <c:showCatName val="0"/>
          <c:showSerName val="0"/>
          <c:showPercent val="0"/>
          <c:showBubbleSize val="0"/>
        </c:dLbls>
        <c:marker val="1"/>
        <c:smooth val="0"/>
        <c:axId val="163257455"/>
        <c:axId val="309323151"/>
      </c:lineChart>
      <c:catAx>
        <c:axId val="163257455"/>
        <c:scaling>
          <c:orientation val="minMax"/>
        </c:scaling>
        <c:delete val="0"/>
        <c:axPos val="b"/>
        <c:title>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09323151"/>
        <c:crosses val="autoZero"/>
        <c:auto val="1"/>
        <c:lblAlgn val="ctr"/>
        <c:lblOffset val="100"/>
        <c:noMultiLvlLbl val="0"/>
      </c:catAx>
      <c:valAx>
        <c:axId val="30932315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Profit</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quot;£&quot;#,##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32574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[assessment data.xlsx]Profit over time!PivotTable1</c:name>
    <c:fmtId val="13"/>
  </c:pivotSource>
  <c:chart>
    <c:autoTitleDeleted val="1"/>
    <c:pivotFmts>
      <c:pivotFmt>
        <c:idx val="0"/>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3792971259312356"/>
          <c:y val="0.13828484981044034"/>
          <c:w val="0.85405626349605801"/>
          <c:h val="0.58543708078156897"/>
        </c:manualLayout>
      </c:layout>
      <c:lineChart>
        <c:grouping val="standard"/>
        <c:varyColors val="0"/>
        <c:ser>
          <c:idx val="0"/>
          <c:order val="0"/>
          <c:tx>
            <c:strRef>
              <c:f>'Profit over time'!$B$1</c:f>
              <c:strCache>
                <c:ptCount val="1"/>
                <c:pt idx="0">
                  <c:v>Total</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'Profit over time'!$A$2:$A$6</c:f>
              <c:strCache>
                <c:ptCount val="4"/>
                <c:pt idx="0">
                  <c:v>2014</c:v>
                </c:pt>
                <c:pt idx="1">
                  <c:v>2015</c:v>
                </c:pt>
                <c:pt idx="2">
                  <c:v>2016</c:v>
                </c:pt>
                <c:pt idx="3">
                  <c:v>2017</c:v>
                </c:pt>
              </c:strCache>
            </c:strRef>
          </c:cat>
          <c:val>
            <c:numRef>
              <c:f>'Profit over time'!$B$2:$B$6</c:f>
              <c:numCache>
                <c:formatCode>"£"#,##0.00</c:formatCode>
                <c:ptCount val="4"/>
                <c:pt idx="0">
                  <c:v>49543.97410000005</c:v>
                </c:pt>
                <c:pt idx="1">
                  <c:v>61618.60370000008</c:v>
                </c:pt>
                <c:pt idx="2">
                  <c:v>81795.174300000173</c:v>
                </c:pt>
                <c:pt idx="3">
                  <c:v>93439.269599999985</c:v>
                </c:pt>
              </c:numCache>
            </c:numRef>
          </c:val>
          <c:smooth val="0"/>
          <c:extLst>
            <c:ext xmlns:c16="http://schemas.microsoft.com/office/drawing/2014/chart" uri="{C3380CC4-5D6E-409C-BE32-E72D297353CC}">
              <c16:uniqueId val="{00000000-8753-48CE-9FE0-CFDB1E205325}"/>
            </c:ext>
          </c:extLst>
        </c:ser>
        <c:dLbls>
          <c:showLegendKey val="0"/>
          <c:showVal val="0"/>
          <c:showCatName val="0"/>
          <c:showSerName val="0"/>
          <c:showPercent val="0"/>
          <c:showBubbleSize val="0"/>
        </c:dLbls>
        <c:marker val="1"/>
        <c:smooth val="0"/>
        <c:axId val="163257455"/>
        <c:axId val="309323151"/>
      </c:lineChart>
      <c:catAx>
        <c:axId val="16325745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09323151"/>
        <c:crosses val="autoZero"/>
        <c:auto val="1"/>
        <c:lblAlgn val="ctr"/>
        <c:lblOffset val="100"/>
        <c:noMultiLvlLbl val="0"/>
      </c:catAx>
      <c:valAx>
        <c:axId val="30932315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Profit</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quot;£&quot;#,##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32574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[assessment data.xlsx]Profit over time!PivotTable1</c:name>
    <c:fmtId val="16"/>
  </c:pivotSource>
  <c:chart>
    <c:autoTitleDeleted val="1"/>
    <c:pivotFmts>
      <c:pivotFmt>
        <c:idx val="0"/>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3792971259312356"/>
          <c:y val="0.13828484981044034"/>
          <c:w val="0.85405626349605801"/>
          <c:h val="0.58543708078156897"/>
        </c:manualLayout>
      </c:layout>
      <c:lineChart>
        <c:grouping val="standard"/>
        <c:varyColors val="0"/>
        <c:ser>
          <c:idx val="0"/>
          <c:order val="0"/>
          <c:tx>
            <c:strRef>
              <c:f>'Profit over time'!$B$1</c:f>
              <c:strCache>
                <c:ptCount val="1"/>
                <c:pt idx="0">
                  <c:v>Total</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multiLvlStrRef>
              <c:f>'Profit over time'!$A$2:$A$54</c:f>
              <c:multiLvlStrCache>
                <c:ptCount val="48"/>
                <c:lvl>
                  <c:pt idx="0">
                    <c:v>Jan</c:v>
                  </c:pt>
                  <c:pt idx="1">
                    <c:v>Feb</c:v>
                  </c:pt>
                  <c:pt idx="2">
                    <c:v>Mar</c:v>
                  </c:pt>
                  <c:pt idx="3">
                    <c:v>Apr</c:v>
                  </c:pt>
                  <c:pt idx="4">
                    <c:v>May</c:v>
                  </c:pt>
                  <c:pt idx="5">
                    <c:v>Jun</c:v>
                  </c:pt>
                  <c:pt idx="6">
                    <c:v>Jul</c:v>
                  </c:pt>
                  <c:pt idx="7">
                    <c:v>Aug</c:v>
                  </c:pt>
                  <c:pt idx="8">
                    <c:v>Sep</c:v>
                  </c:pt>
                  <c:pt idx="9">
                    <c:v>Oct</c:v>
                  </c:pt>
                  <c:pt idx="10">
                    <c:v>Nov</c:v>
                  </c:pt>
                  <c:pt idx="11">
                    <c:v>Dec</c:v>
                  </c:pt>
                  <c:pt idx="12">
                    <c:v>Jan</c:v>
                  </c:pt>
                  <c:pt idx="13">
                    <c:v>Feb</c:v>
                  </c:pt>
                  <c:pt idx="14">
                    <c:v>Mar</c:v>
                  </c:pt>
                  <c:pt idx="15">
                    <c:v>Apr</c:v>
                  </c:pt>
                  <c:pt idx="16">
                    <c:v>May</c:v>
                  </c:pt>
                  <c:pt idx="17">
                    <c:v>Jun</c:v>
                  </c:pt>
                  <c:pt idx="18">
                    <c:v>Jul</c:v>
                  </c:pt>
                  <c:pt idx="19">
                    <c:v>Aug</c:v>
                  </c:pt>
                  <c:pt idx="20">
                    <c:v>Sep</c:v>
                  </c:pt>
                  <c:pt idx="21">
                    <c:v>Oct</c:v>
                  </c:pt>
                  <c:pt idx="22">
                    <c:v>Nov</c:v>
                  </c:pt>
                  <c:pt idx="23">
                    <c:v>Dec</c:v>
                  </c:pt>
                  <c:pt idx="24">
                    <c:v>Jan</c:v>
                  </c:pt>
                  <c:pt idx="25">
                    <c:v>Feb</c:v>
                  </c:pt>
                  <c:pt idx="26">
                    <c:v>Mar</c:v>
                  </c:pt>
                  <c:pt idx="27">
                    <c:v>Apr</c:v>
                  </c:pt>
                  <c:pt idx="28">
                    <c:v>May</c:v>
                  </c:pt>
                  <c:pt idx="29">
                    <c:v>Jun</c:v>
                  </c:pt>
                  <c:pt idx="30">
                    <c:v>Jul</c:v>
                  </c:pt>
                  <c:pt idx="31">
                    <c:v>Aug</c:v>
                  </c:pt>
                  <c:pt idx="32">
                    <c:v>Sep</c:v>
                  </c:pt>
                  <c:pt idx="33">
                    <c:v>Oct</c:v>
                  </c:pt>
                  <c:pt idx="34">
                    <c:v>Nov</c:v>
                  </c:pt>
                  <c:pt idx="35">
                    <c:v>Dec</c:v>
                  </c:pt>
                  <c:pt idx="36">
                    <c:v>Jan</c:v>
                  </c:pt>
                  <c:pt idx="37">
                    <c:v>Feb</c:v>
                  </c:pt>
                  <c:pt idx="38">
                    <c:v>Mar</c:v>
                  </c:pt>
                  <c:pt idx="39">
                    <c:v>Apr</c:v>
                  </c:pt>
                  <c:pt idx="40">
                    <c:v>May</c:v>
                  </c:pt>
                  <c:pt idx="41">
                    <c:v>Jun</c:v>
                  </c:pt>
                  <c:pt idx="42">
                    <c:v>Jul</c:v>
                  </c:pt>
                  <c:pt idx="43">
                    <c:v>Aug</c:v>
                  </c:pt>
                  <c:pt idx="44">
                    <c:v>Sep</c:v>
                  </c:pt>
                  <c:pt idx="45">
                    <c:v>Oct</c:v>
                  </c:pt>
                  <c:pt idx="46">
                    <c:v>Nov</c:v>
                  </c:pt>
                  <c:pt idx="47">
                    <c:v>Dec</c:v>
                  </c:pt>
                </c:lvl>
                <c:lvl>
                  <c:pt idx="0">
                    <c:v>2014</c:v>
                  </c:pt>
                  <c:pt idx="12">
                    <c:v>2015</c:v>
                  </c:pt>
                  <c:pt idx="24">
                    <c:v>2016</c:v>
                  </c:pt>
                  <c:pt idx="36">
                    <c:v>2017</c:v>
                  </c:pt>
                </c:lvl>
              </c:multiLvlStrCache>
            </c:multiLvlStrRef>
          </c:cat>
          <c:val>
            <c:numRef>
              <c:f>'Profit over time'!$B$2:$B$54</c:f>
              <c:numCache>
                <c:formatCode>"£"#,##0.00</c:formatCode>
                <c:ptCount val="48"/>
                <c:pt idx="0">
                  <c:v>2450.1907000000001</c:v>
                </c:pt>
                <c:pt idx="1">
                  <c:v>862.30839999999966</c:v>
                </c:pt>
                <c:pt idx="2">
                  <c:v>498.72989999999993</c:v>
                </c:pt>
                <c:pt idx="3">
                  <c:v>3488.8352000000004</c:v>
                </c:pt>
                <c:pt idx="4">
                  <c:v>2738.7095999999997</c:v>
                </c:pt>
                <c:pt idx="5">
                  <c:v>4976.5243999999984</c:v>
                </c:pt>
                <c:pt idx="6">
                  <c:v>-841.48260000000073</c:v>
                </c:pt>
                <c:pt idx="7">
                  <c:v>5318.1049999999996</c:v>
                </c:pt>
                <c:pt idx="8">
                  <c:v>8328.0994000000028</c:v>
                </c:pt>
                <c:pt idx="9">
                  <c:v>3448.2572999999988</c:v>
                </c:pt>
                <c:pt idx="10">
                  <c:v>9292.1268999999938</c:v>
                </c:pt>
                <c:pt idx="11">
                  <c:v>8983.5698999999986</c:v>
                </c:pt>
                <c:pt idx="12">
                  <c:v>-3281.0070000000001</c:v>
                </c:pt>
                <c:pt idx="13">
                  <c:v>2813.8508000000006</c:v>
                </c:pt>
                <c:pt idx="14">
                  <c:v>9732.0978000000014</c:v>
                </c:pt>
                <c:pt idx="15">
                  <c:v>4187.4961999999978</c:v>
                </c:pt>
                <c:pt idx="16">
                  <c:v>4667.8689999999988</c:v>
                </c:pt>
                <c:pt idx="17">
                  <c:v>3335.5572000000002</c:v>
                </c:pt>
                <c:pt idx="18">
                  <c:v>3288.6483000000003</c:v>
                </c:pt>
                <c:pt idx="19">
                  <c:v>5355.8083999999999</c:v>
                </c:pt>
                <c:pt idx="20">
                  <c:v>8209.1627000000008</c:v>
                </c:pt>
                <c:pt idx="21">
                  <c:v>2817.3659999999995</c:v>
                </c:pt>
                <c:pt idx="22">
                  <c:v>12474.788400000009</c:v>
                </c:pt>
                <c:pt idx="23">
                  <c:v>8016.9658999999983</c:v>
                </c:pt>
                <c:pt idx="24">
                  <c:v>2824.8233000000005</c:v>
                </c:pt>
                <c:pt idx="25">
                  <c:v>5004.5794999999998</c:v>
                </c:pt>
                <c:pt idx="26">
                  <c:v>3611.9679999999994</c:v>
                </c:pt>
                <c:pt idx="27">
                  <c:v>2977.8149000000008</c:v>
                </c:pt>
                <c:pt idx="28">
                  <c:v>8662.1464000000014</c:v>
                </c:pt>
                <c:pt idx="29">
                  <c:v>4750.3781000000017</c:v>
                </c:pt>
                <c:pt idx="30">
                  <c:v>4432.8778999999995</c:v>
                </c:pt>
                <c:pt idx="31">
                  <c:v>2062.0692999999992</c:v>
                </c:pt>
                <c:pt idx="32">
                  <c:v>9328.6575999999968</c:v>
                </c:pt>
                <c:pt idx="33">
                  <c:v>16243.142500000005</c:v>
                </c:pt>
                <c:pt idx="34">
                  <c:v>4011.407500000003</c:v>
                </c:pt>
                <c:pt idx="35">
                  <c:v>17885.309300000004</c:v>
                </c:pt>
                <c:pt idx="36">
                  <c:v>7140.4390999999987</c:v>
                </c:pt>
                <c:pt idx="37">
                  <c:v>1613.8719999999996</c:v>
                </c:pt>
                <c:pt idx="38">
                  <c:v>14751.891500000002</c:v>
                </c:pt>
                <c:pt idx="39">
                  <c:v>933.28999999999883</c:v>
                </c:pt>
                <c:pt idx="40">
                  <c:v>6342.5827999999974</c:v>
                </c:pt>
                <c:pt idx="41">
                  <c:v>8223.335699999996</c:v>
                </c:pt>
                <c:pt idx="42">
                  <c:v>6952.6211999999996</c:v>
                </c:pt>
                <c:pt idx="43">
                  <c:v>9040.9556999999986</c:v>
                </c:pt>
                <c:pt idx="44">
                  <c:v>10991.555600000005</c:v>
                </c:pt>
                <c:pt idx="45">
                  <c:v>9275.2754999999997</c:v>
                </c:pt>
                <c:pt idx="46">
                  <c:v>9690.103699999996</c:v>
                </c:pt>
                <c:pt idx="47">
                  <c:v>8483.3467999999939</c:v>
                </c:pt>
              </c:numCache>
            </c:numRef>
          </c:val>
          <c:smooth val="0"/>
          <c:extLst>
            <c:ext xmlns:c16="http://schemas.microsoft.com/office/drawing/2014/chart" uri="{C3380CC4-5D6E-409C-BE32-E72D297353CC}">
              <c16:uniqueId val="{00000000-44A6-448E-818F-5D0DF868A270}"/>
            </c:ext>
          </c:extLst>
        </c:ser>
        <c:dLbls>
          <c:showLegendKey val="0"/>
          <c:showVal val="0"/>
          <c:showCatName val="0"/>
          <c:showSerName val="0"/>
          <c:showPercent val="0"/>
          <c:showBubbleSize val="0"/>
        </c:dLbls>
        <c:marker val="1"/>
        <c:smooth val="0"/>
        <c:axId val="163257455"/>
        <c:axId val="309323151"/>
      </c:lineChart>
      <c:catAx>
        <c:axId val="163257455"/>
        <c:scaling>
          <c:orientation val="minMax"/>
        </c:scaling>
        <c:delete val="0"/>
        <c:axPos val="b"/>
        <c:title>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09323151"/>
        <c:crosses val="autoZero"/>
        <c:auto val="1"/>
        <c:lblAlgn val="ctr"/>
        <c:lblOffset val="100"/>
        <c:noMultiLvlLbl val="0"/>
      </c:catAx>
      <c:valAx>
        <c:axId val="30932315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Profit</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quot;£&quot;#,##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32574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[assessment data.xlsx]Profit by region!PivotTable1</c:name>
    <c:fmtId val="11"/>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dLbl>
          <c:idx val="0"/>
          <c:layout>
            <c:manualLayout>
              <c:x val="0"/>
              <c:y val="-0.1574074074074074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dLbl>
          <c:idx val="0"/>
          <c:layout>
            <c:manualLayout>
              <c:x val="4.3859641549309032E-3"/>
              <c:y val="-0.1250000000000000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dLbl>
          <c:idx val="0"/>
          <c:layout>
            <c:manualLayout>
              <c:x val="2.1929820774654516E-3"/>
              <c:y val="-9.259259259259258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dLbl>
          <c:idx val="0"/>
          <c:layout>
            <c:manualLayout>
              <c:x val="8.0408413955540358E-17"/>
              <c:y val="-0.1666666666666666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dLbl>
          <c:idx val="0"/>
          <c:layout>
            <c:manualLayout>
              <c:x val="0"/>
              <c:y val="-0.1018518518518516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dLbl>
          <c:idx val="0"/>
          <c:layout>
            <c:manualLayout>
              <c:x val="0"/>
              <c:y val="0.1018518518518516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c:spPr>
        <c:dLbl>
          <c:idx val="0"/>
          <c:layout>
            <c:manualLayout>
              <c:x val="0"/>
              <c:y val="0.1203703703703703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c:spPr>
        <c:dLbl>
          <c:idx val="0"/>
          <c:layout>
            <c:manualLayout>
              <c:x val="8.0408413955540358E-17"/>
              <c:y val="0.138888888888888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1"/>
        <c:spPr>
          <a:solidFill>
            <a:schemeClr val="accent1"/>
          </a:solidFill>
          <a:ln>
            <a:noFill/>
          </a:ln>
          <a:effectLst/>
        </c:spPr>
        <c:dLbl>
          <c:idx val="0"/>
          <c:layout>
            <c:manualLayout>
              <c:x val="0"/>
              <c:y val="-0.1018518518518516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2"/>
        <c:spPr>
          <a:solidFill>
            <a:schemeClr val="accent1"/>
          </a:solidFill>
          <a:ln>
            <a:noFill/>
          </a:ln>
          <a:effectLst/>
        </c:spPr>
        <c:dLbl>
          <c:idx val="0"/>
          <c:layout>
            <c:manualLayout>
              <c:x val="0"/>
              <c:y val="0.1018518518518516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3"/>
        <c:spPr>
          <a:solidFill>
            <a:schemeClr val="accent1"/>
          </a:solidFill>
          <a:ln>
            <a:noFill/>
          </a:ln>
          <a:effectLst/>
        </c:spPr>
        <c:dLbl>
          <c:idx val="0"/>
          <c:layout>
            <c:manualLayout>
              <c:x val="0"/>
              <c:y val="0.1203703703703703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4"/>
        <c:spPr>
          <a:solidFill>
            <a:schemeClr val="accent1"/>
          </a:solidFill>
          <a:ln>
            <a:noFill/>
          </a:ln>
          <a:effectLst/>
        </c:spPr>
        <c:dLbl>
          <c:idx val="0"/>
          <c:layout>
            <c:manualLayout>
              <c:x val="8.0408413955540358E-17"/>
              <c:y val="0.138888888888888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7"/>
        <c:spPr>
          <a:solidFill>
            <a:schemeClr val="accent3"/>
          </a:solidFill>
          <a:ln>
            <a:noFill/>
          </a:ln>
          <a:effectLst/>
        </c:spPr>
        <c:dLbl>
          <c:idx val="0"/>
          <c:layout>
            <c:manualLayout>
              <c:x val="4.3859641549309032E-3"/>
              <c:y val="-0.1250000000000000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8"/>
        <c:spPr>
          <a:solidFill>
            <a:schemeClr val="accent3"/>
          </a:solidFill>
          <a:ln>
            <a:noFill/>
          </a:ln>
          <a:effectLst/>
        </c:spPr>
        <c:dLbl>
          <c:idx val="0"/>
          <c:layout>
            <c:manualLayout>
              <c:x val="0"/>
              <c:y val="-0.1574074074074074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9"/>
        <c:spPr>
          <a:solidFill>
            <a:schemeClr val="accent3"/>
          </a:solidFill>
          <a:ln>
            <a:noFill/>
          </a:ln>
          <a:effectLst/>
        </c:spPr>
        <c:dLbl>
          <c:idx val="0"/>
          <c:layout>
            <c:manualLayout>
              <c:x val="2.1929820774654516E-3"/>
              <c:y val="-9.259259259259258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0"/>
        <c:spPr>
          <a:solidFill>
            <a:schemeClr val="accent3"/>
          </a:solidFill>
          <a:ln>
            <a:noFill/>
          </a:ln>
          <a:effectLst/>
        </c:spPr>
        <c:dLbl>
          <c:idx val="0"/>
          <c:layout>
            <c:manualLayout>
              <c:x val="8.0408413955540358E-17"/>
              <c:y val="-0.1666666666666666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2"/>
        <c:spPr>
          <a:solidFill>
            <a:schemeClr val="accent1"/>
          </a:solidFill>
          <a:ln>
            <a:noFill/>
          </a:ln>
          <a:effectLst/>
        </c:spPr>
        <c:dLbl>
          <c:idx val="0"/>
          <c:layout>
            <c:manualLayout>
              <c:x val="0"/>
              <c:y val="-0.1018518518518516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3"/>
        <c:spPr>
          <a:solidFill>
            <a:schemeClr val="accent1"/>
          </a:solidFill>
          <a:ln>
            <a:noFill/>
          </a:ln>
          <a:effectLst/>
        </c:spPr>
        <c:dLbl>
          <c:idx val="0"/>
          <c:layout>
            <c:manualLayout>
              <c:x val="0"/>
              <c:y val="0.1018518518518516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4"/>
        <c:spPr>
          <a:solidFill>
            <a:schemeClr val="accent1"/>
          </a:solidFill>
          <a:ln>
            <a:noFill/>
          </a:ln>
          <a:effectLst/>
        </c:spPr>
        <c:dLbl>
          <c:idx val="0"/>
          <c:layout>
            <c:manualLayout>
              <c:x val="0"/>
              <c:y val="0.1203703703703703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5"/>
        <c:spPr>
          <a:solidFill>
            <a:schemeClr val="accent1"/>
          </a:solidFill>
          <a:ln>
            <a:noFill/>
          </a:ln>
          <a:effectLst/>
        </c:spPr>
        <c:dLbl>
          <c:idx val="0"/>
          <c:layout>
            <c:manualLayout>
              <c:x val="8.0408413955540358E-17"/>
              <c:y val="0.1388888888888889"/>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8"/>
        <c:spPr>
          <a:solidFill>
            <a:schemeClr val="accent3"/>
          </a:solidFill>
          <a:ln>
            <a:noFill/>
          </a:ln>
          <a:effectLst/>
        </c:spPr>
        <c:dLbl>
          <c:idx val="0"/>
          <c:layout>
            <c:manualLayout>
              <c:x val="4.3859641549309032E-3"/>
              <c:y val="-0.12500000000000008"/>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9"/>
        <c:spPr>
          <a:solidFill>
            <a:schemeClr val="accent3"/>
          </a:solidFill>
          <a:ln>
            <a:noFill/>
          </a:ln>
          <a:effectLst/>
        </c:spPr>
        <c:dLbl>
          <c:idx val="0"/>
          <c:layout>
            <c:manualLayout>
              <c:x val="0"/>
              <c:y val="-0.15740740740740744"/>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0"/>
        <c:spPr>
          <a:solidFill>
            <a:schemeClr val="accent3"/>
          </a:solidFill>
          <a:ln>
            <a:noFill/>
          </a:ln>
          <a:effectLst/>
        </c:spPr>
        <c:dLbl>
          <c:idx val="0"/>
          <c:layout>
            <c:manualLayout>
              <c:x val="2.1929820774654516E-3"/>
              <c:y val="-9.2592592592592587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1"/>
        <c:spPr>
          <a:solidFill>
            <a:schemeClr val="accent3"/>
          </a:solidFill>
          <a:ln>
            <a:noFill/>
          </a:ln>
          <a:effectLst/>
        </c:spPr>
        <c:dLbl>
          <c:idx val="0"/>
          <c:layout>
            <c:manualLayout>
              <c:x val="8.0408413955540358E-17"/>
              <c:y val="-0.16666666666666666"/>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'Profit by region'!$B$1:$B$2</c:f>
              <c:strCache>
                <c:ptCount val="1"/>
                <c:pt idx="0">
                  <c:v>Furniture</c:v>
                </c:pt>
              </c:strCache>
            </c:strRef>
          </c:tx>
          <c:spPr>
            <a:solidFill>
              <a:schemeClr val="accent1"/>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1-88C2-45DB-AF74-6FF8A12967B4}"/>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3-88C2-45DB-AF74-6FF8A12967B4}"/>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5-88C2-45DB-AF74-6FF8A12967B4}"/>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7-88C2-45DB-AF74-6FF8A12967B4}"/>
              </c:ext>
            </c:extLst>
          </c:dPt>
          <c:dLbls>
            <c:dLbl>
              <c:idx val="0"/>
              <c:layout>
                <c:manualLayout>
                  <c:x val="0"/>
                  <c:y val="-0.10185185185185168"/>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C2-45DB-AF74-6FF8A12967B4}"/>
                </c:ext>
              </c:extLst>
            </c:dLbl>
            <c:dLbl>
              <c:idx val="1"/>
              <c:layout>
                <c:manualLayout>
                  <c:x val="0"/>
                  <c:y val="0.10185185185185168"/>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88C2-45DB-AF74-6FF8A12967B4}"/>
                </c:ext>
              </c:extLst>
            </c:dLbl>
            <c:dLbl>
              <c:idx val="2"/>
              <c:layout>
                <c:manualLayout>
                  <c:x val="0"/>
                  <c:y val="0.12037037037037036"/>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88C2-45DB-AF74-6FF8A12967B4}"/>
                </c:ext>
              </c:extLst>
            </c:dLbl>
            <c:dLbl>
              <c:idx val="3"/>
              <c:layout>
                <c:manualLayout>
                  <c:x val="8.0408413955540358E-17"/>
                  <c:y val="0.1388888888888889"/>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88C2-45DB-AF74-6FF8A12967B4}"/>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'Profit by region'!$A$3:$A$7</c:f>
              <c:strCache>
                <c:ptCount val="4"/>
                <c:pt idx="0">
                  <c:v>Central</c:v>
                </c:pt>
                <c:pt idx="1">
                  <c:v>East</c:v>
                </c:pt>
                <c:pt idx="2">
                  <c:v>South</c:v>
                </c:pt>
                <c:pt idx="3">
                  <c:v>West</c:v>
                </c:pt>
              </c:strCache>
            </c:strRef>
          </c:cat>
          <c:val>
            <c:numRef>
              <c:f>'Profit by region'!$B$3:$B$7</c:f>
              <c:numCache>
                <c:formatCode>"£"#,##0.00</c:formatCode>
                <c:ptCount val="4"/>
                <c:pt idx="0">
                  <c:v>-2871.0494000000008</c:v>
                </c:pt>
                <c:pt idx="1">
                  <c:v>3046.1658000000034</c:v>
                </c:pt>
                <c:pt idx="2">
                  <c:v>6771.2060999999976</c:v>
                </c:pt>
                <c:pt idx="3">
                  <c:v>11504.9503</c:v>
                </c:pt>
              </c:numCache>
            </c:numRef>
          </c:val>
          <c:extLst>
            <c:ext xmlns:c16="http://schemas.microsoft.com/office/drawing/2014/chart" uri="{C3380CC4-5D6E-409C-BE32-E72D297353CC}">
              <c16:uniqueId val="{00000008-88C2-45DB-AF74-6FF8A12967B4}"/>
            </c:ext>
          </c:extLst>
        </c:ser>
        <c:ser>
          <c:idx val="1"/>
          <c:order val="1"/>
          <c:tx>
            <c:strRef>
              <c:f>'Profit by region'!$C$1:$C$2</c:f>
              <c:strCache>
                <c:ptCount val="1"/>
                <c:pt idx="0">
                  <c:v>Office Supplies</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'Profit by region'!$A$3:$A$7</c:f>
              <c:strCache>
                <c:ptCount val="4"/>
                <c:pt idx="0">
                  <c:v>Central</c:v>
                </c:pt>
                <c:pt idx="1">
                  <c:v>East</c:v>
                </c:pt>
                <c:pt idx="2">
                  <c:v>South</c:v>
                </c:pt>
                <c:pt idx="3">
                  <c:v>West</c:v>
                </c:pt>
              </c:strCache>
            </c:strRef>
          </c:cat>
          <c:val>
            <c:numRef>
              <c:f>'Profit by region'!$C$3:$C$7</c:f>
              <c:numCache>
                <c:formatCode>"£"#,##0.00</c:formatCode>
                <c:ptCount val="4"/>
                <c:pt idx="0">
                  <c:v>8879.979899999993</c:v>
                </c:pt>
                <c:pt idx="1">
                  <c:v>41014.579099999974</c:v>
                </c:pt>
                <c:pt idx="2">
                  <c:v>19986.392799999972</c:v>
                </c:pt>
                <c:pt idx="3">
                  <c:v>52609.849000000155</c:v>
                </c:pt>
              </c:numCache>
            </c:numRef>
          </c:val>
          <c:extLst>
            <c:ext xmlns:c16="http://schemas.microsoft.com/office/drawing/2014/chart" uri="{C3380CC4-5D6E-409C-BE32-E72D297353CC}">
              <c16:uniqueId val="{00000009-88C2-45DB-AF74-6FF8A12967B4}"/>
            </c:ext>
          </c:extLst>
        </c:ser>
        <c:ser>
          <c:idx val="2"/>
          <c:order val="2"/>
          <c:tx>
            <c:strRef>
              <c:f>'Profit by region'!$D$1:$D$2</c:f>
              <c:strCache>
                <c:ptCount val="1"/>
                <c:pt idx="0">
                  <c:v>Technology</c:v>
                </c:pt>
              </c:strCache>
            </c:strRef>
          </c:tx>
          <c:spPr>
            <a:solidFill>
              <a:schemeClr val="accent3"/>
            </a:solidFill>
            <a:ln>
              <a:noFill/>
            </a:ln>
            <a:effectLst/>
          </c:spPr>
          <c:invertIfNegative val="0"/>
          <c:dPt>
            <c:idx val="0"/>
            <c:invertIfNegative val="0"/>
            <c:bubble3D val="0"/>
            <c:spPr>
              <a:solidFill>
                <a:schemeClr val="accent3"/>
              </a:solidFill>
              <a:ln>
                <a:noFill/>
              </a:ln>
              <a:effectLst/>
            </c:spPr>
            <c:extLst>
              <c:ext xmlns:c16="http://schemas.microsoft.com/office/drawing/2014/chart" uri="{C3380CC4-5D6E-409C-BE32-E72D297353CC}">
                <c16:uniqueId val="{0000000B-88C2-45DB-AF74-6FF8A12967B4}"/>
              </c:ext>
            </c:extLst>
          </c:dPt>
          <c:dPt>
            <c:idx val="1"/>
            <c:invertIfNegative val="0"/>
            <c:bubble3D val="0"/>
            <c:spPr>
              <a:solidFill>
                <a:schemeClr val="accent3"/>
              </a:solidFill>
              <a:ln>
                <a:noFill/>
              </a:ln>
              <a:effectLst/>
            </c:spPr>
            <c:extLst>
              <c:ext xmlns:c16="http://schemas.microsoft.com/office/drawing/2014/chart" uri="{C3380CC4-5D6E-409C-BE32-E72D297353CC}">
                <c16:uniqueId val="{0000000D-88C2-45DB-AF74-6FF8A12967B4}"/>
              </c:ext>
            </c:extLst>
          </c:dPt>
          <c:dPt>
            <c:idx val="2"/>
            <c:invertIfNegative val="0"/>
            <c:bubble3D val="0"/>
            <c:spPr>
              <a:solidFill>
                <a:schemeClr val="accent3"/>
              </a:solidFill>
              <a:ln>
                <a:noFill/>
              </a:ln>
              <a:effectLst/>
            </c:spPr>
            <c:extLst>
              <c:ext xmlns:c16="http://schemas.microsoft.com/office/drawing/2014/chart" uri="{C3380CC4-5D6E-409C-BE32-E72D297353CC}">
                <c16:uniqueId val="{0000000F-88C2-45DB-AF74-6FF8A12967B4}"/>
              </c:ext>
            </c:extLst>
          </c:dPt>
          <c:dPt>
            <c:idx val="3"/>
            <c:invertIfNegative val="0"/>
            <c:bubble3D val="0"/>
            <c:spPr>
              <a:solidFill>
                <a:schemeClr val="accent3"/>
              </a:solidFill>
              <a:ln>
                <a:noFill/>
              </a:ln>
              <a:effectLst/>
            </c:spPr>
            <c:extLst>
              <c:ext xmlns:c16="http://schemas.microsoft.com/office/drawing/2014/chart" uri="{C3380CC4-5D6E-409C-BE32-E72D297353CC}">
                <c16:uniqueId val="{00000011-88C2-45DB-AF74-6FF8A12967B4}"/>
              </c:ext>
            </c:extLst>
          </c:dPt>
          <c:dLbls>
            <c:dLbl>
              <c:idx val="0"/>
              <c:layout>
                <c:manualLayout>
                  <c:x val="5.4074811563206791E-4"/>
                  <c:y val="-3.6855925731608521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88C2-45DB-AF74-6FF8A12967B4}"/>
                </c:ext>
              </c:extLst>
            </c:dLbl>
            <c:dLbl>
              <c:idx val="1"/>
              <c:layout>
                <c:manualLayout>
                  <c:x val="0"/>
                  <c:y val="-5.8245198214820583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D-88C2-45DB-AF74-6FF8A12967B4}"/>
                </c:ext>
              </c:extLst>
            </c:dLbl>
            <c:dLbl>
              <c:idx val="2"/>
              <c:layout>
                <c:manualLayout>
                  <c:x val="-1.6522186265421743E-3"/>
                  <c:y val="-9.9574266331124168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F-88C2-45DB-AF74-6FF8A12967B4}"/>
                </c:ext>
              </c:extLst>
            </c:dLbl>
            <c:dLbl>
              <c:idx val="3"/>
              <c:layout>
                <c:manualLayout>
                  <c:x val="0"/>
                  <c:y val="-7.3013465190975027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1-88C2-45DB-AF74-6FF8A12967B4}"/>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'Profit by region'!$A$3:$A$7</c:f>
              <c:strCache>
                <c:ptCount val="4"/>
                <c:pt idx="0">
                  <c:v>Central</c:v>
                </c:pt>
                <c:pt idx="1">
                  <c:v>East</c:v>
                </c:pt>
                <c:pt idx="2">
                  <c:v>South</c:v>
                </c:pt>
                <c:pt idx="3">
                  <c:v>West</c:v>
                </c:pt>
              </c:strCache>
            </c:strRef>
          </c:cat>
          <c:val>
            <c:numRef>
              <c:f>'Profit by region'!$D$3:$D$7</c:f>
              <c:numCache>
                <c:formatCode>"£"#,##0.00</c:formatCode>
                <c:ptCount val="4"/>
                <c:pt idx="0">
                  <c:v>33697.431999999993</c:v>
                </c:pt>
                <c:pt idx="1">
                  <c:v>47462.035099999935</c:v>
                </c:pt>
                <c:pt idx="2">
                  <c:v>19991.831400000006</c:v>
                </c:pt>
                <c:pt idx="3">
                  <c:v>44303.649599999968</c:v>
                </c:pt>
              </c:numCache>
            </c:numRef>
          </c:val>
          <c:extLst>
            <c:ext xmlns:c16="http://schemas.microsoft.com/office/drawing/2014/chart" uri="{C3380CC4-5D6E-409C-BE32-E72D297353CC}">
              <c16:uniqueId val="{00000012-88C2-45DB-AF74-6FF8A12967B4}"/>
            </c:ext>
          </c:extLst>
        </c:ser>
        <c:dLbls>
          <c:dLblPos val="ctr"/>
          <c:showLegendKey val="0"/>
          <c:showVal val="1"/>
          <c:showCatName val="0"/>
          <c:showSerName val="0"/>
          <c:showPercent val="0"/>
          <c:showBubbleSize val="0"/>
        </c:dLbls>
        <c:gapWidth val="150"/>
        <c:overlap val="100"/>
        <c:axId val="171721071"/>
        <c:axId val="7846991"/>
      </c:barChart>
      <c:catAx>
        <c:axId val="171721071"/>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Region</a:t>
                </a:r>
              </a:p>
            </c:rich>
          </c:tx>
          <c:layout>
            <c:manualLayout>
              <c:xMode val="edge"/>
              <c:yMode val="edge"/>
              <c:x val="0.44640897936538421"/>
              <c:y val="0.8892183243101359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846991"/>
        <c:crosses val="autoZero"/>
        <c:auto val="1"/>
        <c:lblAlgn val="ctr"/>
        <c:lblOffset val="100"/>
        <c:noMultiLvlLbl val="0"/>
      </c:catAx>
      <c:valAx>
        <c:axId val="784699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dirty="0"/>
                  <a:t>Sum Profit</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quot;£&quot;#,##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1721071"/>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[assessment data.xlsx]Profit by segment!PivotTable3</c:name>
    <c:fmtId val="10"/>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22669225721784778"/>
          <c:y val="0.14249781277340332"/>
          <c:w val="0.54364982502187231"/>
          <c:h val="0.67610017497812769"/>
        </c:manualLayout>
      </c:layout>
      <c:barChart>
        <c:barDir val="col"/>
        <c:grouping val="stacked"/>
        <c:varyColors val="0"/>
        <c:ser>
          <c:idx val="0"/>
          <c:order val="0"/>
          <c:tx>
            <c:strRef>
              <c:f>'Profit by segment'!$B$3:$B$4</c:f>
              <c:strCache>
                <c:ptCount val="1"/>
                <c:pt idx="0">
                  <c:v>Furniture</c:v>
                </c:pt>
              </c:strCache>
            </c:strRef>
          </c:tx>
          <c:spPr>
            <a:solidFill>
              <a:schemeClr val="accent1"/>
            </a:solidFill>
            <a:ln>
              <a:noFill/>
            </a:ln>
            <a:effectLst/>
          </c:spPr>
          <c:invertIfNegative val="0"/>
          <c:cat>
            <c:strRef>
              <c:f>'Profit by segment'!$A$5:$A$8</c:f>
              <c:strCache>
                <c:ptCount val="3"/>
                <c:pt idx="0">
                  <c:v>Consumer</c:v>
                </c:pt>
                <c:pt idx="1">
                  <c:v>Corporate</c:v>
                </c:pt>
                <c:pt idx="2">
                  <c:v>Home Office</c:v>
                </c:pt>
              </c:strCache>
            </c:strRef>
          </c:cat>
          <c:val>
            <c:numRef>
              <c:f>'Profit by segment'!$B$5:$B$8</c:f>
              <c:numCache>
                <c:formatCode>"£"#,##0.00</c:formatCode>
                <c:ptCount val="3"/>
                <c:pt idx="0">
                  <c:v>6991.0785999999962</c:v>
                </c:pt>
                <c:pt idx="1">
                  <c:v>7584.8158000000003</c:v>
                </c:pt>
                <c:pt idx="2">
                  <c:v>3875.3783999999982</c:v>
                </c:pt>
              </c:numCache>
            </c:numRef>
          </c:val>
          <c:extLst>
            <c:ext xmlns:c16="http://schemas.microsoft.com/office/drawing/2014/chart" uri="{C3380CC4-5D6E-409C-BE32-E72D297353CC}">
              <c16:uniqueId val="{00000000-4826-4D15-845C-6DDB268896E2}"/>
            </c:ext>
          </c:extLst>
        </c:ser>
        <c:ser>
          <c:idx val="1"/>
          <c:order val="1"/>
          <c:tx>
            <c:strRef>
              <c:f>'Profit by segment'!$C$3:$C$4</c:f>
              <c:strCache>
                <c:ptCount val="1"/>
                <c:pt idx="0">
                  <c:v>Office Supplies</c:v>
                </c:pt>
              </c:strCache>
            </c:strRef>
          </c:tx>
          <c:spPr>
            <a:solidFill>
              <a:schemeClr val="accent2"/>
            </a:solidFill>
            <a:ln>
              <a:noFill/>
            </a:ln>
            <a:effectLst/>
          </c:spPr>
          <c:invertIfNegative val="0"/>
          <c:cat>
            <c:strRef>
              <c:f>'Profit by segment'!$A$5:$A$8</c:f>
              <c:strCache>
                <c:ptCount val="3"/>
                <c:pt idx="0">
                  <c:v>Consumer</c:v>
                </c:pt>
                <c:pt idx="1">
                  <c:v>Corporate</c:v>
                </c:pt>
                <c:pt idx="2">
                  <c:v>Home Office</c:v>
                </c:pt>
              </c:strCache>
            </c:strRef>
          </c:cat>
          <c:val>
            <c:numRef>
              <c:f>'Profit by segment'!$C$5:$C$8</c:f>
              <c:numCache>
                <c:formatCode>"£"#,##0.00</c:formatCode>
                <c:ptCount val="3"/>
                <c:pt idx="0">
                  <c:v>56330.321000000076</c:v>
                </c:pt>
                <c:pt idx="1">
                  <c:v>40227.32019999998</c:v>
                </c:pt>
                <c:pt idx="2">
                  <c:v>25933.159599999941</c:v>
                </c:pt>
              </c:numCache>
            </c:numRef>
          </c:val>
          <c:extLst>
            <c:ext xmlns:c16="http://schemas.microsoft.com/office/drawing/2014/chart" uri="{C3380CC4-5D6E-409C-BE32-E72D297353CC}">
              <c16:uniqueId val="{00000001-4826-4D15-845C-6DDB268896E2}"/>
            </c:ext>
          </c:extLst>
        </c:ser>
        <c:ser>
          <c:idx val="2"/>
          <c:order val="2"/>
          <c:tx>
            <c:strRef>
              <c:f>'Profit by segment'!$D$3:$D$4</c:f>
              <c:strCache>
                <c:ptCount val="1"/>
                <c:pt idx="0">
                  <c:v>Technology</c:v>
                </c:pt>
              </c:strCache>
            </c:strRef>
          </c:tx>
          <c:spPr>
            <a:solidFill>
              <a:schemeClr val="accent3"/>
            </a:solidFill>
            <a:ln>
              <a:noFill/>
            </a:ln>
            <a:effectLst/>
          </c:spPr>
          <c:invertIfNegative val="0"/>
          <c:cat>
            <c:strRef>
              <c:f>'Profit by segment'!$A$5:$A$8</c:f>
              <c:strCache>
                <c:ptCount val="3"/>
                <c:pt idx="0">
                  <c:v>Consumer</c:v>
                </c:pt>
                <c:pt idx="1">
                  <c:v>Corporate</c:v>
                </c:pt>
                <c:pt idx="2">
                  <c:v>Home Office</c:v>
                </c:pt>
              </c:strCache>
            </c:strRef>
          </c:cat>
          <c:val>
            <c:numRef>
              <c:f>'Profit by segment'!$D$5:$D$8</c:f>
              <c:numCache>
                <c:formatCode>"£"#,##0.00</c:formatCode>
                <c:ptCount val="3"/>
                <c:pt idx="0">
                  <c:v>70797.809600000022</c:v>
                </c:pt>
                <c:pt idx="1">
                  <c:v>44166.997999999978</c:v>
                </c:pt>
                <c:pt idx="2">
                  <c:v>30490.14049999998</c:v>
                </c:pt>
              </c:numCache>
            </c:numRef>
          </c:val>
          <c:extLst>
            <c:ext xmlns:c16="http://schemas.microsoft.com/office/drawing/2014/chart" uri="{C3380CC4-5D6E-409C-BE32-E72D297353CC}">
              <c16:uniqueId val="{00000002-4826-4D15-845C-6DDB268896E2}"/>
            </c:ext>
          </c:extLst>
        </c:ser>
        <c:dLbls>
          <c:showLegendKey val="0"/>
          <c:showVal val="0"/>
          <c:showCatName val="0"/>
          <c:showSerName val="0"/>
          <c:showPercent val="0"/>
          <c:showBubbleSize val="0"/>
        </c:dLbls>
        <c:gapWidth val="150"/>
        <c:overlap val="100"/>
        <c:axId val="1963459120"/>
        <c:axId val="649090416"/>
      </c:barChart>
      <c:catAx>
        <c:axId val="1963459120"/>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Segment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49090416"/>
        <c:crosses val="autoZero"/>
        <c:auto val="1"/>
        <c:lblAlgn val="ctr"/>
        <c:lblOffset val="100"/>
        <c:noMultiLvlLbl val="0"/>
      </c:catAx>
      <c:valAx>
        <c:axId val="64909041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Profit</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quot;£&quot;#,##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63459120"/>
        <c:crosses val="autoZero"/>
        <c:crossBetween val="between"/>
      </c:valAx>
      <c:spPr>
        <a:noFill/>
        <a:ln>
          <a:noFill/>
        </a:ln>
        <a:effectLst/>
      </c:spPr>
    </c:plotArea>
    <c:legend>
      <c:legendPos val="r"/>
      <c:layout>
        <c:manualLayout>
          <c:xMode val="edge"/>
          <c:yMode val="edge"/>
          <c:x val="0.74955998147290415"/>
          <c:y val="0.45104944209926079"/>
          <c:w val="0.24409887618536846"/>
          <c:h val="0.25015280691720143"/>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[assessment data.xlsx]Profit by segment!PivotTable3</c:name>
    <c:fmtId val="13"/>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22669225721784778"/>
          <c:y val="0.14249781277340332"/>
          <c:w val="0.54364982502187231"/>
          <c:h val="0.67610017497812769"/>
        </c:manualLayout>
      </c:layout>
      <c:barChart>
        <c:barDir val="col"/>
        <c:grouping val="stacked"/>
        <c:varyColors val="0"/>
        <c:ser>
          <c:idx val="0"/>
          <c:order val="0"/>
          <c:tx>
            <c:strRef>
              <c:f>'Profit by segment'!$B$3:$B$4</c:f>
              <c:strCache>
                <c:ptCount val="1"/>
                <c:pt idx="0">
                  <c:v>Furniture</c:v>
                </c:pt>
              </c:strCache>
            </c:strRef>
          </c:tx>
          <c:spPr>
            <a:solidFill>
              <a:schemeClr val="accent1"/>
            </a:solidFill>
            <a:ln>
              <a:noFill/>
            </a:ln>
            <a:effectLst/>
          </c:spPr>
          <c:invertIfNegative val="0"/>
          <c:cat>
            <c:strRef>
              <c:f>'Profit by segment'!$A$5:$A$8</c:f>
              <c:strCache>
                <c:ptCount val="3"/>
                <c:pt idx="0">
                  <c:v>Consumer</c:v>
                </c:pt>
                <c:pt idx="1">
                  <c:v>Corporate</c:v>
                </c:pt>
                <c:pt idx="2">
                  <c:v>Home Office</c:v>
                </c:pt>
              </c:strCache>
            </c:strRef>
          </c:cat>
          <c:val>
            <c:numRef>
              <c:f>'Profit by segment'!$B$5:$B$8</c:f>
              <c:numCache>
                <c:formatCode>"£"#,##0.00</c:formatCode>
                <c:ptCount val="3"/>
                <c:pt idx="0">
                  <c:v>6.2812925426774449</c:v>
                </c:pt>
                <c:pt idx="1">
                  <c:v>11.741200928792571</c:v>
                </c:pt>
                <c:pt idx="2">
                  <c:v>10.705465193370161</c:v>
                </c:pt>
              </c:numCache>
            </c:numRef>
          </c:val>
          <c:extLst>
            <c:ext xmlns:c16="http://schemas.microsoft.com/office/drawing/2014/chart" uri="{C3380CC4-5D6E-409C-BE32-E72D297353CC}">
              <c16:uniqueId val="{00000000-8A49-4A83-824F-4521C5CCBD56}"/>
            </c:ext>
          </c:extLst>
        </c:ser>
        <c:ser>
          <c:idx val="1"/>
          <c:order val="1"/>
          <c:tx>
            <c:strRef>
              <c:f>'Profit by segment'!$C$3:$C$4</c:f>
              <c:strCache>
                <c:ptCount val="1"/>
                <c:pt idx="0">
                  <c:v>Office Supplies</c:v>
                </c:pt>
              </c:strCache>
            </c:strRef>
          </c:tx>
          <c:spPr>
            <a:solidFill>
              <a:schemeClr val="accent2"/>
            </a:solidFill>
            <a:ln>
              <a:noFill/>
            </a:ln>
            <a:effectLst/>
          </c:spPr>
          <c:invertIfNegative val="0"/>
          <c:cat>
            <c:strRef>
              <c:f>'Profit by segment'!$A$5:$A$8</c:f>
              <c:strCache>
                <c:ptCount val="3"/>
                <c:pt idx="0">
                  <c:v>Consumer</c:v>
                </c:pt>
                <c:pt idx="1">
                  <c:v>Corporate</c:v>
                </c:pt>
                <c:pt idx="2">
                  <c:v>Home Office</c:v>
                </c:pt>
              </c:strCache>
            </c:strRef>
          </c:cat>
          <c:val>
            <c:numRef>
              <c:f>'Profit by segment'!$C$5:$C$8</c:f>
              <c:numCache>
                <c:formatCode>"£"#,##0.00</c:formatCode>
                <c:ptCount val="3"/>
                <c:pt idx="0">
                  <c:v>18.014173648864752</c:v>
                </c:pt>
                <c:pt idx="1">
                  <c:v>22.102923186813175</c:v>
                </c:pt>
                <c:pt idx="2">
                  <c:v>24.034438924930438</c:v>
                </c:pt>
              </c:numCache>
            </c:numRef>
          </c:val>
          <c:extLst>
            <c:ext xmlns:c16="http://schemas.microsoft.com/office/drawing/2014/chart" uri="{C3380CC4-5D6E-409C-BE32-E72D297353CC}">
              <c16:uniqueId val="{00000001-8A49-4A83-824F-4521C5CCBD56}"/>
            </c:ext>
          </c:extLst>
        </c:ser>
        <c:ser>
          <c:idx val="2"/>
          <c:order val="2"/>
          <c:tx>
            <c:strRef>
              <c:f>'Profit by segment'!$D$3:$D$4</c:f>
              <c:strCache>
                <c:ptCount val="1"/>
                <c:pt idx="0">
                  <c:v>Technology</c:v>
                </c:pt>
              </c:strCache>
            </c:strRef>
          </c:tx>
          <c:spPr>
            <a:solidFill>
              <a:schemeClr val="accent3"/>
            </a:solidFill>
            <a:ln>
              <a:noFill/>
            </a:ln>
            <a:effectLst/>
          </c:spPr>
          <c:invertIfNegative val="0"/>
          <c:cat>
            <c:strRef>
              <c:f>'Profit by segment'!$A$5:$A$8</c:f>
              <c:strCache>
                <c:ptCount val="3"/>
                <c:pt idx="0">
                  <c:v>Consumer</c:v>
                </c:pt>
                <c:pt idx="1">
                  <c:v>Corporate</c:v>
                </c:pt>
                <c:pt idx="2">
                  <c:v>Home Office</c:v>
                </c:pt>
              </c:strCache>
            </c:strRef>
          </c:cat>
          <c:val>
            <c:numRef>
              <c:f>'Profit by segment'!$D$5:$D$8</c:f>
              <c:numCache>
                <c:formatCode>"£"#,##0.00</c:formatCode>
                <c:ptCount val="3"/>
                <c:pt idx="0">
                  <c:v>74.445646267087298</c:v>
                </c:pt>
                <c:pt idx="1">
                  <c:v>79.723823104693096</c:v>
                </c:pt>
                <c:pt idx="2">
                  <c:v>89.152457602339126</c:v>
                </c:pt>
              </c:numCache>
            </c:numRef>
          </c:val>
          <c:extLst>
            <c:ext xmlns:c16="http://schemas.microsoft.com/office/drawing/2014/chart" uri="{C3380CC4-5D6E-409C-BE32-E72D297353CC}">
              <c16:uniqueId val="{00000002-8A49-4A83-824F-4521C5CCBD56}"/>
            </c:ext>
          </c:extLst>
        </c:ser>
        <c:dLbls>
          <c:showLegendKey val="0"/>
          <c:showVal val="0"/>
          <c:showCatName val="0"/>
          <c:showSerName val="0"/>
          <c:showPercent val="0"/>
          <c:showBubbleSize val="0"/>
        </c:dLbls>
        <c:gapWidth val="150"/>
        <c:overlap val="100"/>
        <c:axId val="1963459120"/>
        <c:axId val="649090416"/>
      </c:barChart>
      <c:catAx>
        <c:axId val="1963459120"/>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Segment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49090416"/>
        <c:crosses val="autoZero"/>
        <c:auto val="1"/>
        <c:lblAlgn val="ctr"/>
        <c:lblOffset val="100"/>
        <c:noMultiLvlLbl val="0"/>
      </c:catAx>
      <c:valAx>
        <c:axId val="64909041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Average</a:t>
                </a:r>
                <a:r>
                  <a:rPr lang="en-GB" baseline="0"/>
                  <a:t> </a:t>
                </a:r>
                <a:r>
                  <a:rPr lang="en-GB"/>
                  <a:t>Profit</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quot;£&quot;#,##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634591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withinLinearReversed" id="24">
  <a:schemeClr val="accent4"/>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withinLinearReversed" id="24">
  <a:schemeClr val="accent4"/>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63DB6C-7B76-408A-9209-FB2F9100801F}" type="datetimeFigureOut">
              <a:rPr lang="en-GB" smtClean="0"/>
              <a:t>09/08/2023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6F3ECA-D1E3-410B-9194-DEA5869060BF}" type="slidenum">
              <a:rPr lang="en-GB" smtClean="0"/>
              <a:t>‹#›</a:t>
            </a:fld>
            <a:endParaRPr lang="en-GB"/>
          </a:p>
        </p:txBody>
      </p:sp>
    </p:spTree>
    <p:extLst>
      <p:ext uri="{BB962C8B-B14F-4D97-AF65-F5344CB8AC3E}">
        <p14:creationId xmlns:p14="http://schemas.microsoft.com/office/powerpoint/2010/main" val="27898711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94B43-90AA-FF84-D9D5-80BC9DA483E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1DA561CD-A9B8-4B2F-6107-31BBA1E1C54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3788E39F-4791-8005-21F8-3EB7A40A9044}"/>
              </a:ext>
            </a:extLst>
          </p:cNvPr>
          <p:cNvSpPr>
            <a:spLocks noGrp="1"/>
          </p:cNvSpPr>
          <p:nvPr>
            <p:ph type="dt" sz="half" idx="10"/>
          </p:nvPr>
        </p:nvSpPr>
        <p:spPr/>
        <p:txBody>
          <a:bodyPr/>
          <a:lstStyle/>
          <a:p>
            <a:fld id="{BC9BDE7D-E9D5-4D31-973F-5BE1535A1BD2}" type="datetimeFigureOut">
              <a:rPr lang="en-GB" smtClean="0"/>
              <a:t>09/08/2023</a:t>
            </a:fld>
            <a:endParaRPr lang="en-GB"/>
          </a:p>
        </p:txBody>
      </p:sp>
      <p:sp>
        <p:nvSpPr>
          <p:cNvPr id="5" name="Footer Placeholder 4">
            <a:extLst>
              <a:ext uri="{FF2B5EF4-FFF2-40B4-BE49-F238E27FC236}">
                <a16:creationId xmlns:a16="http://schemas.microsoft.com/office/drawing/2014/main" id="{D7817887-ACE7-6B3B-A2B2-74D3CF3CD56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687CD61-8A53-8B28-47E4-9A4224EFC0CE}"/>
              </a:ext>
            </a:extLst>
          </p:cNvPr>
          <p:cNvSpPr>
            <a:spLocks noGrp="1"/>
          </p:cNvSpPr>
          <p:nvPr>
            <p:ph type="sldNum" sz="quarter" idx="12"/>
          </p:nvPr>
        </p:nvSpPr>
        <p:spPr/>
        <p:txBody>
          <a:bodyPr/>
          <a:lstStyle/>
          <a:p>
            <a:fld id="{90AFB72A-BC2A-45D9-81BA-B402A159254C}" type="slidenum">
              <a:rPr lang="en-GB" smtClean="0"/>
              <a:t>‹#›</a:t>
            </a:fld>
            <a:endParaRPr lang="en-GB"/>
          </a:p>
        </p:txBody>
      </p:sp>
    </p:spTree>
    <p:extLst>
      <p:ext uri="{BB962C8B-B14F-4D97-AF65-F5344CB8AC3E}">
        <p14:creationId xmlns:p14="http://schemas.microsoft.com/office/powerpoint/2010/main" val="2438875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FF497-6636-6E4F-4CF2-65060ACC66D6}"/>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BD4E0B3-98E9-FF9D-F8B8-29352CA6805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32402A6-4477-D1B9-983D-4251B1EB3166}"/>
              </a:ext>
            </a:extLst>
          </p:cNvPr>
          <p:cNvSpPr>
            <a:spLocks noGrp="1"/>
          </p:cNvSpPr>
          <p:nvPr>
            <p:ph type="dt" sz="half" idx="10"/>
          </p:nvPr>
        </p:nvSpPr>
        <p:spPr/>
        <p:txBody>
          <a:bodyPr/>
          <a:lstStyle/>
          <a:p>
            <a:fld id="{BC9BDE7D-E9D5-4D31-973F-5BE1535A1BD2}" type="datetimeFigureOut">
              <a:rPr lang="en-GB" smtClean="0"/>
              <a:t>09/08/2023</a:t>
            </a:fld>
            <a:endParaRPr lang="en-GB"/>
          </a:p>
        </p:txBody>
      </p:sp>
      <p:sp>
        <p:nvSpPr>
          <p:cNvPr id="5" name="Footer Placeholder 4">
            <a:extLst>
              <a:ext uri="{FF2B5EF4-FFF2-40B4-BE49-F238E27FC236}">
                <a16:creationId xmlns:a16="http://schemas.microsoft.com/office/drawing/2014/main" id="{F5CDCCBF-A97F-2DA6-FDA8-3CA13B7FE5B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C6829AE-0B8B-E67F-AF90-3BA83D626A2B}"/>
              </a:ext>
            </a:extLst>
          </p:cNvPr>
          <p:cNvSpPr>
            <a:spLocks noGrp="1"/>
          </p:cNvSpPr>
          <p:nvPr>
            <p:ph type="sldNum" sz="quarter" idx="12"/>
          </p:nvPr>
        </p:nvSpPr>
        <p:spPr/>
        <p:txBody>
          <a:bodyPr/>
          <a:lstStyle/>
          <a:p>
            <a:fld id="{90AFB72A-BC2A-45D9-81BA-B402A159254C}" type="slidenum">
              <a:rPr lang="en-GB" smtClean="0"/>
              <a:t>‹#›</a:t>
            </a:fld>
            <a:endParaRPr lang="en-GB"/>
          </a:p>
        </p:txBody>
      </p:sp>
    </p:spTree>
    <p:extLst>
      <p:ext uri="{BB962C8B-B14F-4D97-AF65-F5344CB8AC3E}">
        <p14:creationId xmlns:p14="http://schemas.microsoft.com/office/powerpoint/2010/main" val="41254619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C6D02BA-2AEB-4A94-B491-842BCE32820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345A397-5CB7-8F2B-A24B-B7A9CD2EE5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2D3F21C-E267-2322-603E-F5698F08AB3F}"/>
              </a:ext>
            </a:extLst>
          </p:cNvPr>
          <p:cNvSpPr>
            <a:spLocks noGrp="1"/>
          </p:cNvSpPr>
          <p:nvPr>
            <p:ph type="dt" sz="half" idx="10"/>
          </p:nvPr>
        </p:nvSpPr>
        <p:spPr/>
        <p:txBody>
          <a:bodyPr/>
          <a:lstStyle/>
          <a:p>
            <a:fld id="{BC9BDE7D-E9D5-4D31-973F-5BE1535A1BD2}" type="datetimeFigureOut">
              <a:rPr lang="en-GB" smtClean="0"/>
              <a:t>09/08/2023</a:t>
            </a:fld>
            <a:endParaRPr lang="en-GB"/>
          </a:p>
        </p:txBody>
      </p:sp>
      <p:sp>
        <p:nvSpPr>
          <p:cNvPr id="5" name="Footer Placeholder 4">
            <a:extLst>
              <a:ext uri="{FF2B5EF4-FFF2-40B4-BE49-F238E27FC236}">
                <a16:creationId xmlns:a16="http://schemas.microsoft.com/office/drawing/2014/main" id="{539E3B69-AFDB-BF3B-99C4-B44913BD3D7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DE65DB8-D771-87D3-5967-D6A18760B2BF}"/>
              </a:ext>
            </a:extLst>
          </p:cNvPr>
          <p:cNvSpPr>
            <a:spLocks noGrp="1"/>
          </p:cNvSpPr>
          <p:nvPr>
            <p:ph type="sldNum" sz="quarter" idx="12"/>
          </p:nvPr>
        </p:nvSpPr>
        <p:spPr/>
        <p:txBody>
          <a:bodyPr/>
          <a:lstStyle/>
          <a:p>
            <a:fld id="{90AFB72A-BC2A-45D9-81BA-B402A159254C}" type="slidenum">
              <a:rPr lang="en-GB" smtClean="0"/>
              <a:t>‹#›</a:t>
            </a:fld>
            <a:endParaRPr lang="en-GB"/>
          </a:p>
        </p:txBody>
      </p:sp>
    </p:spTree>
    <p:extLst>
      <p:ext uri="{BB962C8B-B14F-4D97-AF65-F5344CB8AC3E}">
        <p14:creationId xmlns:p14="http://schemas.microsoft.com/office/powerpoint/2010/main" val="3471413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E6C4B-3180-2929-6DA3-E17606C6786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BCA4B04-661B-53E0-BFBF-B122573EB9E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95978F1-6327-0CAC-2AE4-CF2406FBE151}"/>
              </a:ext>
            </a:extLst>
          </p:cNvPr>
          <p:cNvSpPr>
            <a:spLocks noGrp="1"/>
          </p:cNvSpPr>
          <p:nvPr>
            <p:ph type="dt" sz="half" idx="10"/>
          </p:nvPr>
        </p:nvSpPr>
        <p:spPr/>
        <p:txBody>
          <a:bodyPr/>
          <a:lstStyle/>
          <a:p>
            <a:fld id="{BC9BDE7D-E9D5-4D31-973F-5BE1535A1BD2}" type="datetimeFigureOut">
              <a:rPr lang="en-GB" smtClean="0"/>
              <a:t>09/08/2023</a:t>
            </a:fld>
            <a:endParaRPr lang="en-GB"/>
          </a:p>
        </p:txBody>
      </p:sp>
      <p:sp>
        <p:nvSpPr>
          <p:cNvPr id="5" name="Footer Placeholder 4">
            <a:extLst>
              <a:ext uri="{FF2B5EF4-FFF2-40B4-BE49-F238E27FC236}">
                <a16:creationId xmlns:a16="http://schemas.microsoft.com/office/drawing/2014/main" id="{D6791C72-439E-A633-CAD5-647ADB2F705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49A1791-8A47-BFF6-2EDA-862A7BEBC661}"/>
              </a:ext>
            </a:extLst>
          </p:cNvPr>
          <p:cNvSpPr>
            <a:spLocks noGrp="1"/>
          </p:cNvSpPr>
          <p:nvPr>
            <p:ph type="sldNum" sz="quarter" idx="12"/>
          </p:nvPr>
        </p:nvSpPr>
        <p:spPr/>
        <p:txBody>
          <a:bodyPr/>
          <a:lstStyle/>
          <a:p>
            <a:fld id="{90AFB72A-BC2A-45D9-81BA-B402A159254C}" type="slidenum">
              <a:rPr lang="en-GB" smtClean="0"/>
              <a:t>‹#›</a:t>
            </a:fld>
            <a:endParaRPr lang="en-GB"/>
          </a:p>
        </p:txBody>
      </p:sp>
    </p:spTree>
    <p:extLst>
      <p:ext uri="{BB962C8B-B14F-4D97-AF65-F5344CB8AC3E}">
        <p14:creationId xmlns:p14="http://schemas.microsoft.com/office/powerpoint/2010/main" val="1656242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93B33-FBEA-9FA5-1D62-98857866FD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C2BFC4F8-6454-6B65-637B-BFDDC97DA87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B03F0D2-5D14-C2AA-4DC6-04D43CDFAA3E}"/>
              </a:ext>
            </a:extLst>
          </p:cNvPr>
          <p:cNvSpPr>
            <a:spLocks noGrp="1"/>
          </p:cNvSpPr>
          <p:nvPr>
            <p:ph type="dt" sz="half" idx="10"/>
          </p:nvPr>
        </p:nvSpPr>
        <p:spPr/>
        <p:txBody>
          <a:bodyPr/>
          <a:lstStyle/>
          <a:p>
            <a:fld id="{BC9BDE7D-E9D5-4D31-973F-5BE1535A1BD2}" type="datetimeFigureOut">
              <a:rPr lang="en-GB" smtClean="0"/>
              <a:t>09/08/2023</a:t>
            </a:fld>
            <a:endParaRPr lang="en-GB"/>
          </a:p>
        </p:txBody>
      </p:sp>
      <p:sp>
        <p:nvSpPr>
          <p:cNvPr id="5" name="Footer Placeholder 4">
            <a:extLst>
              <a:ext uri="{FF2B5EF4-FFF2-40B4-BE49-F238E27FC236}">
                <a16:creationId xmlns:a16="http://schemas.microsoft.com/office/drawing/2014/main" id="{6ADE3C8B-A643-D856-F02D-F15B9597668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E7EC9ED-9857-0423-4964-F5EA67EED1A4}"/>
              </a:ext>
            </a:extLst>
          </p:cNvPr>
          <p:cNvSpPr>
            <a:spLocks noGrp="1"/>
          </p:cNvSpPr>
          <p:nvPr>
            <p:ph type="sldNum" sz="quarter" idx="12"/>
          </p:nvPr>
        </p:nvSpPr>
        <p:spPr/>
        <p:txBody>
          <a:bodyPr/>
          <a:lstStyle/>
          <a:p>
            <a:fld id="{90AFB72A-BC2A-45D9-81BA-B402A159254C}" type="slidenum">
              <a:rPr lang="en-GB" smtClean="0"/>
              <a:t>‹#›</a:t>
            </a:fld>
            <a:endParaRPr lang="en-GB"/>
          </a:p>
        </p:txBody>
      </p:sp>
    </p:spTree>
    <p:extLst>
      <p:ext uri="{BB962C8B-B14F-4D97-AF65-F5344CB8AC3E}">
        <p14:creationId xmlns:p14="http://schemas.microsoft.com/office/powerpoint/2010/main" val="19255193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981A7-9684-35E4-4F19-A4C59B3533A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7B3EDE4-2930-DCBC-F207-80EC67F91A4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65FA7785-C793-D6C4-61A5-F491DB18BDB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B81A04A3-4977-FEF0-E839-71481736C502}"/>
              </a:ext>
            </a:extLst>
          </p:cNvPr>
          <p:cNvSpPr>
            <a:spLocks noGrp="1"/>
          </p:cNvSpPr>
          <p:nvPr>
            <p:ph type="dt" sz="half" idx="10"/>
          </p:nvPr>
        </p:nvSpPr>
        <p:spPr/>
        <p:txBody>
          <a:bodyPr/>
          <a:lstStyle/>
          <a:p>
            <a:fld id="{BC9BDE7D-E9D5-4D31-973F-5BE1535A1BD2}" type="datetimeFigureOut">
              <a:rPr lang="en-GB" smtClean="0"/>
              <a:t>09/08/2023</a:t>
            </a:fld>
            <a:endParaRPr lang="en-GB"/>
          </a:p>
        </p:txBody>
      </p:sp>
      <p:sp>
        <p:nvSpPr>
          <p:cNvPr id="6" name="Footer Placeholder 5">
            <a:extLst>
              <a:ext uri="{FF2B5EF4-FFF2-40B4-BE49-F238E27FC236}">
                <a16:creationId xmlns:a16="http://schemas.microsoft.com/office/drawing/2014/main" id="{DC67EB14-198C-751C-2278-18F5C9E9028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69F1871-EE61-1865-AD58-22D8C1C1D526}"/>
              </a:ext>
            </a:extLst>
          </p:cNvPr>
          <p:cNvSpPr>
            <a:spLocks noGrp="1"/>
          </p:cNvSpPr>
          <p:nvPr>
            <p:ph type="sldNum" sz="quarter" idx="12"/>
          </p:nvPr>
        </p:nvSpPr>
        <p:spPr/>
        <p:txBody>
          <a:bodyPr/>
          <a:lstStyle/>
          <a:p>
            <a:fld id="{90AFB72A-BC2A-45D9-81BA-B402A159254C}" type="slidenum">
              <a:rPr lang="en-GB" smtClean="0"/>
              <a:t>‹#›</a:t>
            </a:fld>
            <a:endParaRPr lang="en-GB"/>
          </a:p>
        </p:txBody>
      </p:sp>
    </p:spTree>
    <p:extLst>
      <p:ext uri="{BB962C8B-B14F-4D97-AF65-F5344CB8AC3E}">
        <p14:creationId xmlns:p14="http://schemas.microsoft.com/office/powerpoint/2010/main" val="38949506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414F4-CDD6-7E3C-976F-F5689D61EBB4}"/>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D962C8E-8ACD-4338-DEEA-DA435E995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E983F7D-DF8A-FC30-E1CF-E92FE5BCD61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DB08D8B-EB16-9817-1A75-FCF83ED48FC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4829469-3B6B-BB3F-FE3C-CA6213A35E6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B224FEA6-896F-FE0D-C370-DF0E066477EF}"/>
              </a:ext>
            </a:extLst>
          </p:cNvPr>
          <p:cNvSpPr>
            <a:spLocks noGrp="1"/>
          </p:cNvSpPr>
          <p:nvPr>
            <p:ph type="dt" sz="half" idx="10"/>
          </p:nvPr>
        </p:nvSpPr>
        <p:spPr/>
        <p:txBody>
          <a:bodyPr/>
          <a:lstStyle/>
          <a:p>
            <a:fld id="{BC9BDE7D-E9D5-4D31-973F-5BE1535A1BD2}" type="datetimeFigureOut">
              <a:rPr lang="en-GB" smtClean="0"/>
              <a:t>09/08/2023</a:t>
            </a:fld>
            <a:endParaRPr lang="en-GB"/>
          </a:p>
        </p:txBody>
      </p:sp>
      <p:sp>
        <p:nvSpPr>
          <p:cNvPr id="8" name="Footer Placeholder 7">
            <a:extLst>
              <a:ext uri="{FF2B5EF4-FFF2-40B4-BE49-F238E27FC236}">
                <a16:creationId xmlns:a16="http://schemas.microsoft.com/office/drawing/2014/main" id="{C0DB2149-5366-EDA2-BEC8-738FE037A5DC}"/>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AD9AC51A-050C-DDFB-1787-C011CB7A6E55}"/>
              </a:ext>
            </a:extLst>
          </p:cNvPr>
          <p:cNvSpPr>
            <a:spLocks noGrp="1"/>
          </p:cNvSpPr>
          <p:nvPr>
            <p:ph type="sldNum" sz="quarter" idx="12"/>
          </p:nvPr>
        </p:nvSpPr>
        <p:spPr/>
        <p:txBody>
          <a:bodyPr/>
          <a:lstStyle/>
          <a:p>
            <a:fld id="{90AFB72A-BC2A-45D9-81BA-B402A159254C}" type="slidenum">
              <a:rPr lang="en-GB" smtClean="0"/>
              <a:t>‹#›</a:t>
            </a:fld>
            <a:endParaRPr lang="en-GB"/>
          </a:p>
        </p:txBody>
      </p:sp>
    </p:spTree>
    <p:extLst>
      <p:ext uri="{BB962C8B-B14F-4D97-AF65-F5344CB8AC3E}">
        <p14:creationId xmlns:p14="http://schemas.microsoft.com/office/powerpoint/2010/main" val="6622385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58867-7C6F-3ACE-E6D5-C90685F9C107}"/>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39CFB9EA-6236-01ED-CE51-442F81B14EDB}"/>
              </a:ext>
            </a:extLst>
          </p:cNvPr>
          <p:cNvSpPr>
            <a:spLocks noGrp="1"/>
          </p:cNvSpPr>
          <p:nvPr>
            <p:ph type="dt" sz="half" idx="10"/>
          </p:nvPr>
        </p:nvSpPr>
        <p:spPr/>
        <p:txBody>
          <a:bodyPr/>
          <a:lstStyle/>
          <a:p>
            <a:fld id="{BC9BDE7D-E9D5-4D31-973F-5BE1535A1BD2}" type="datetimeFigureOut">
              <a:rPr lang="en-GB" smtClean="0"/>
              <a:t>09/08/2023</a:t>
            </a:fld>
            <a:endParaRPr lang="en-GB"/>
          </a:p>
        </p:txBody>
      </p:sp>
      <p:sp>
        <p:nvSpPr>
          <p:cNvPr id="4" name="Footer Placeholder 3">
            <a:extLst>
              <a:ext uri="{FF2B5EF4-FFF2-40B4-BE49-F238E27FC236}">
                <a16:creationId xmlns:a16="http://schemas.microsoft.com/office/drawing/2014/main" id="{59A23FF1-8925-CBD0-297C-14C65F119782}"/>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ECDB574-5DC3-FC09-170F-C5590D7018A4}"/>
              </a:ext>
            </a:extLst>
          </p:cNvPr>
          <p:cNvSpPr>
            <a:spLocks noGrp="1"/>
          </p:cNvSpPr>
          <p:nvPr>
            <p:ph type="sldNum" sz="quarter" idx="12"/>
          </p:nvPr>
        </p:nvSpPr>
        <p:spPr/>
        <p:txBody>
          <a:bodyPr/>
          <a:lstStyle/>
          <a:p>
            <a:fld id="{90AFB72A-BC2A-45D9-81BA-B402A159254C}" type="slidenum">
              <a:rPr lang="en-GB" smtClean="0"/>
              <a:t>‹#›</a:t>
            </a:fld>
            <a:endParaRPr lang="en-GB"/>
          </a:p>
        </p:txBody>
      </p:sp>
    </p:spTree>
    <p:extLst>
      <p:ext uri="{BB962C8B-B14F-4D97-AF65-F5344CB8AC3E}">
        <p14:creationId xmlns:p14="http://schemas.microsoft.com/office/powerpoint/2010/main" val="39693987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7867966-6569-3680-4C0B-E25B4B2FB7AB}"/>
              </a:ext>
            </a:extLst>
          </p:cNvPr>
          <p:cNvSpPr>
            <a:spLocks noGrp="1"/>
          </p:cNvSpPr>
          <p:nvPr>
            <p:ph type="dt" sz="half" idx="10"/>
          </p:nvPr>
        </p:nvSpPr>
        <p:spPr/>
        <p:txBody>
          <a:bodyPr/>
          <a:lstStyle/>
          <a:p>
            <a:fld id="{BC9BDE7D-E9D5-4D31-973F-5BE1535A1BD2}" type="datetimeFigureOut">
              <a:rPr lang="en-GB" smtClean="0"/>
              <a:t>09/08/2023</a:t>
            </a:fld>
            <a:endParaRPr lang="en-GB"/>
          </a:p>
        </p:txBody>
      </p:sp>
      <p:sp>
        <p:nvSpPr>
          <p:cNvPr id="3" name="Footer Placeholder 2">
            <a:extLst>
              <a:ext uri="{FF2B5EF4-FFF2-40B4-BE49-F238E27FC236}">
                <a16:creationId xmlns:a16="http://schemas.microsoft.com/office/drawing/2014/main" id="{A86E3DB0-B46E-F54E-A807-41C82B6DE9AA}"/>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633D9D14-B0D7-DF12-9817-E0EAD0DFA7D7}"/>
              </a:ext>
            </a:extLst>
          </p:cNvPr>
          <p:cNvSpPr>
            <a:spLocks noGrp="1"/>
          </p:cNvSpPr>
          <p:nvPr>
            <p:ph type="sldNum" sz="quarter" idx="12"/>
          </p:nvPr>
        </p:nvSpPr>
        <p:spPr/>
        <p:txBody>
          <a:bodyPr/>
          <a:lstStyle/>
          <a:p>
            <a:fld id="{90AFB72A-BC2A-45D9-81BA-B402A159254C}" type="slidenum">
              <a:rPr lang="en-GB" smtClean="0"/>
              <a:t>‹#›</a:t>
            </a:fld>
            <a:endParaRPr lang="en-GB"/>
          </a:p>
        </p:txBody>
      </p:sp>
    </p:spTree>
    <p:extLst>
      <p:ext uri="{BB962C8B-B14F-4D97-AF65-F5344CB8AC3E}">
        <p14:creationId xmlns:p14="http://schemas.microsoft.com/office/powerpoint/2010/main" val="852178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9D942-F4F3-27E7-23C9-8CF0076964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843CA9F7-728B-7732-E093-1BBE09F6DA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C6E46B44-791F-D1E8-1A98-E92DCF2FD7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96D7EE-F086-0CDB-8E80-980B0CE39BB1}"/>
              </a:ext>
            </a:extLst>
          </p:cNvPr>
          <p:cNvSpPr>
            <a:spLocks noGrp="1"/>
          </p:cNvSpPr>
          <p:nvPr>
            <p:ph type="dt" sz="half" idx="10"/>
          </p:nvPr>
        </p:nvSpPr>
        <p:spPr/>
        <p:txBody>
          <a:bodyPr/>
          <a:lstStyle/>
          <a:p>
            <a:fld id="{BC9BDE7D-E9D5-4D31-973F-5BE1535A1BD2}" type="datetimeFigureOut">
              <a:rPr lang="en-GB" smtClean="0"/>
              <a:t>09/08/2023</a:t>
            </a:fld>
            <a:endParaRPr lang="en-GB"/>
          </a:p>
        </p:txBody>
      </p:sp>
      <p:sp>
        <p:nvSpPr>
          <p:cNvPr id="6" name="Footer Placeholder 5">
            <a:extLst>
              <a:ext uri="{FF2B5EF4-FFF2-40B4-BE49-F238E27FC236}">
                <a16:creationId xmlns:a16="http://schemas.microsoft.com/office/drawing/2014/main" id="{B446F714-8E21-ED36-4213-4C8656D1CEA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E6083B5-79B9-9F0C-5019-E05737B567FC}"/>
              </a:ext>
            </a:extLst>
          </p:cNvPr>
          <p:cNvSpPr>
            <a:spLocks noGrp="1"/>
          </p:cNvSpPr>
          <p:nvPr>
            <p:ph type="sldNum" sz="quarter" idx="12"/>
          </p:nvPr>
        </p:nvSpPr>
        <p:spPr/>
        <p:txBody>
          <a:bodyPr/>
          <a:lstStyle/>
          <a:p>
            <a:fld id="{90AFB72A-BC2A-45D9-81BA-B402A159254C}" type="slidenum">
              <a:rPr lang="en-GB" smtClean="0"/>
              <a:t>‹#›</a:t>
            </a:fld>
            <a:endParaRPr lang="en-GB"/>
          </a:p>
        </p:txBody>
      </p:sp>
    </p:spTree>
    <p:extLst>
      <p:ext uri="{BB962C8B-B14F-4D97-AF65-F5344CB8AC3E}">
        <p14:creationId xmlns:p14="http://schemas.microsoft.com/office/powerpoint/2010/main" val="39080121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102EB-9AEE-3C6F-F046-5BD5C44A9C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1AE16B3-68FF-B489-412E-5C651A0044A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6BBF7010-C337-13B0-130A-317F9F2FC1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216BB0-EADC-0D9C-539D-1E78586FE464}"/>
              </a:ext>
            </a:extLst>
          </p:cNvPr>
          <p:cNvSpPr>
            <a:spLocks noGrp="1"/>
          </p:cNvSpPr>
          <p:nvPr>
            <p:ph type="dt" sz="half" idx="10"/>
          </p:nvPr>
        </p:nvSpPr>
        <p:spPr/>
        <p:txBody>
          <a:bodyPr/>
          <a:lstStyle/>
          <a:p>
            <a:fld id="{BC9BDE7D-E9D5-4D31-973F-5BE1535A1BD2}" type="datetimeFigureOut">
              <a:rPr lang="en-GB" smtClean="0"/>
              <a:t>09/08/2023</a:t>
            </a:fld>
            <a:endParaRPr lang="en-GB"/>
          </a:p>
        </p:txBody>
      </p:sp>
      <p:sp>
        <p:nvSpPr>
          <p:cNvPr id="6" name="Footer Placeholder 5">
            <a:extLst>
              <a:ext uri="{FF2B5EF4-FFF2-40B4-BE49-F238E27FC236}">
                <a16:creationId xmlns:a16="http://schemas.microsoft.com/office/drawing/2014/main" id="{96BB9755-3603-CE79-0FFF-B4408D7573D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25C1374-A10B-D321-9887-D8FC389A32EA}"/>
              </a:ext>
            </a:extLst>
          </p:cNvPr>
          <p:cNvSpPr>
            <a:spLocks noGrp="1"/>
          </p:cNvSpPr>
          <p:nvPr>
            <p:ph type="sldNum" sz="quarter" idx="12"/>
          </p:nvPr>
        </p:nvSpPr>
        <p:spPr/>
        <p:txBody>
          <a:bodyPr/>
          <a:lstStyle/>
          <a:p>
            <a:fld id="{90AFB72A-BC2A-45D9-81BA-B402A159254C}" type="slidenum">
              <a:rPr lang="en-GB" smtClean="0"/>
              <a:t>‹#›</a:t>
            </a:fld>
            <a:endParaRPr lang="en-GB"/>
          </a:p>
        </p:txBody>
      </p:sp>
    </p:spTree>
    <p:extLst>
      <p:ext uri="{BB962C8B-B14F-4D97-AF65-F5344CB8AC3E}">
        <p14:creationId xmlns:p14="http://schemas.microsoft.com/office/powerpoint/2010/main" val="36950974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E596C02-F223-BDDD-D5AB-018A3B0282E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9850B06-C38D-7941-3D3B-CB8E1CFDA02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E73A79B-DE65-8D03-ECE2-BE9F229254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9BDE7D-E9D5-4D31-973F-5BE1535A1BD2}" type="datetimeFigureOut">
              <a:rPr lang="en-GB" smtClean="0"/>
              <a:t>09/08/2023</a:t>
            </a:fld>
            <a:endParaRPr lang="en-GB"/>
          </a:p>
        </p:txBody>
      </p:sp>
      <p:sp>
        <p:nvSpPr>
          <p:cNvPr id="5" name="Footer Placeholder 4">
            <a:extLst>
              <a:ext uri="{FF2B5EF4-FFF2-40B4-BE49-F238E27FC236}">
                <a16:creationId xmlns:a16="http://schemas.microsoft.com/office/drawing/2014/main" id="{174401B9-716E-6E1D-FEBF-BDCE11FF14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97B3AAE4-0B6A-D798-1C51-529E28ABEA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AFB72A-BC2A-45D9-81BA-B402A159254C}" type="slidenum">
              <a:rPr lang="en-GB" smtClean="0"/>
              <a:t>‹#›</a:t>
            </a:fld>
            <a:endParaRPr lang="en-GB"/>
          </a:p>
        </p:txBody>
      </p:sp>
    </p:spTree>
    <p:extLst>
      <p:ext uri="{BB962C8B-B14F-4D97-AF65-F5344CB8AC3E}">
        <p14:creationId xmlns:p14="http://schemas.microsoft.com/office/powerpoint/2010/main" val="27605875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3.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2.xml"/><Relationship Id="rId4" Type="http://schemas.openxmlformats.org/officeDocument/2006/relationships/chart" Target="../charts/chart6.xml"/></Relationships>
</file>

<file path=ppt/slides/_rels/slide4.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06982-A1FC-63C3-829F-AA6153A29BB5}"/>
              </a:ext>
            </a:extLst>
          </p:cNvPr>
          <p:cNvSpPr>
            <a:spLocks noGrp="1"/>
          </p:cNvSpPr>
          <p:nvPr>
            <p:ph type="ctrTitle"/>
          </p:nvPr>
        </p:nvSpPr>
        <p:spPr/>
        <p:txBody>
          <a:bodyPr/>
          <a:lstStyle/>
          <a:p>
            <a:r>
              <a:rPr lang="en-GB" dirty="0"/>
              <a:t>Excel Assignment</a:t>
            </a:r>
          </a:p>
        </p:txBody>
      </p:sp>
      <p:sp>
        <p:nvSpPr>
          <p:cNvPr id="3" name="Subtitle 2">
            <a:extLst>
              <a:ext uri="{FF2B5EF4-FFF2-40B4-BE49-F238E27FC236}">
                <a16:creationId xmlns:a16="http://schemas.microsoft.com/office/drawing/2014/main" id="{C88E6C6F-2E25-BA2B-8BB4-5D7206AD8B9A}"/>
              </a:ext>
            </a:extLst>
          </p:cNvPr>
          <p:cNvSpPr>
            <a:spLocks noGrp="1"/>
          </p:cNvSpPr>
          <p:nvPr>
            <p:ph type="subTitle" idx="1"/>
          </p:nvPr>
        </p:nvSpPr>
        <p:spPr/>
        <p:txBody>
          <a:bodyPr/>
          <a:lstStyle/>
          <a:p>
            <a:r>
              <a:rPr lang="en-GB" dirty="0"/>
              <a:t>Pujan Fanju</a:t>
            </a:r>
          </a:p>
        </p:txBody>
      </p:sp>
    </p:spTree>
    <p:extLst>
      <p:ext uri="{BB962C8B-B14F-4D97-AF65-F5344CB8AC3E}">
        <p14:creationId xmlns:p14="http://schemas.microsoft.com/office/powerpoint/2010/main" val="22636753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B5CE7-A712-78D4-00BE-4EE06B7C3D8C}"/>
              </a:ext>
            </a:extLst>
          </p:cNvPr>
          <p:cNvSpPr>
            <a:spLocks noGrp="1"/>
          </p:cNvSpPr>
          <p:nvPr>
            <p:ph type="title"/>
          </p:nvPr>
        </p:nvSpPr>
        <p:spPr>
          <a:xfrm>
            <a:off x="838200" y="46076"/>
            <a:ext cx="10515600" cy="1325563"/>
          </a:xfrm>
        </p:spPr>
        <p:txBody>
          <a:bodyPr/>
          <a:lstStyle/>
          <a:p>
            <a:pPr algn="ctr"/>
            <a:r>
              <a:rPr lang="en-GB" dirty="0"/>
              <a:t>Customers</a:t>
            </a:r>
          </a:p>
        </p:txBody>
      </p:sp>
      <p:sp>
        <p:nvSpPr>
          <p:cNvPr id="5" name="TextBox 4">
            <a:extLst>
              <a:ext uri="{FF2B5EF4-FFF2-40B4-BE49-F238E27FC236}">
                <a16:creationId xmlns:a16="http://schemas.microsoft.com/office/drawing/2014/main" id="{A5FE81AA-895C-CCE6-C5CA-10FE3CDE0BC6}"/>
              </a:ext>
            </a:extLst>
          </p:cNvPr>
          <p:cNvSpPr txBox="1"/>
          <p:nvPr/>
        </p:nvSpPr>
        <p:spPr>
          <a:xfrm>
            <a:off x="2311401" y="921422"/>
            <a:ext cx="2363083" cy="307777"/>
          </a:xfrm>
          <a:prstGeom prst="rect">
            <a:avLst/>
          </a:prstGeom>
          <a:noFill/>
        </p:spPr>
        <p:txBody>
          <a:bodyPr wrap="none" rtlCol="0">
            <a:spAutoFit/>
          </a:bodyPr>
          <a:lstStyle/>
          <a:p>
            <a:r>
              <a:rPr lang="en-GB" sz="1400" b="1" dirty="0"/>
              <a:t>Bottom 3 customers by profit</a:t>
            </a:r>
          </a:p>
        </p:txBody>
      </p:sp>
      <p:graphicFrame>
        <p:nvGraphicFramePr>
          <p:cNvPr id="8" name="Table 7">
            <a:extLst>
              <a:ext uri="{FF2B5EF4-FFF2-40B4-BE49-F238E27FC236}">
                <a16:creationId xmlns:a16="http://schemas.microsoft.com/office/drawing/2014/main" id="{8C210049-18FA-0BD3-80EF-C4FBBD631C1F}"/>
              </a:ext>
            </a:extLst>
          </p:cNvPr>
          <p:cNvGraphicFramePr>
            <a:graphicFrameLocks noGrp="1"/>
          </p:cNvGraphicFramePr>
          <p:nvPr>
            <p:extLst>
              <p:ext uri="{D42A27DB-BD31-4B8C-83A1-F6EECF244321}">
                <p14:modId xmlns:p14="http://schemas.microsoft.com/office/powerpoint/2010/main" val="1456727552"/>
              </p:ext>
            </p:extLst>
          </p:nvPr>
        </p:nvGraphicFramePr>
        <p:xfrm>
          <a:off x="1613343" y="1229202"/>
          <a:ext cx="3759200" cy="4533771"/>
        </p:xfrm>
        <a:graphic>
          <a:graphicData uri="http://schemas.openxmlformats.org/drawingml/2006/table">
            <a:tbl>
              <a:tblPr/>
              <a:tblGrid>
                <a:gridCol w="1200700">
                  <a:extLst>
                    <a:ext uri="{9D8B030D-6E8A-4147-A177-3AD203B41FA5}">
                      <a16:colId xmlns:a16="http://schemas.microsoft.com/office/drawing/2014/main" val="2488818117"/>
                    </a:ext>
                  </a:extLst>
                </a:gridCol>
                <a:gridCol w="908941">
                  <a:extLst>
                    <a:ext uri="{9D8B030D-6E8A-4147-A177-3AD203B41FA5}">
                      <a16:colId xmlns:a16="http://schemas.microsoft.com/office/drawing/2014/main" val="4047213973"/>
                    </a:ext>
                  </a:extLst>
                </a:gridCol>
                <a:gridCol w="740618">
                  <a:extLst>
                    <a:ext uri="{9D8B030D-6E8A-4147-A177-3AD203B41FA5}">
                      <a16:colId xmlns:a16="http://schemas.microsoft.com/office/drawing/2014/main" val="1025004077"/>
                    </a:ext>
                  </a:extLst>
                </a:gridCol>
                <a:gridCol w="908941">
                  <a:extLst>
                    <a:ext uri="{9D8B030D-6E8A-4147-A177-3AD203B41FA5}">
                      <a16:colId xmlns:a16="http://schemas.microsoft.com/office/drawing/2014/main" val="963053457"/>
                    </a:ext>
                  </a:extLst>
                </a:gridCol>
              </a:tblGrid>
              <a:tr h="137387">
                <a:tc>
                  <a:txBody>
                    <a:bodyPr/>
                    <a:lstStyle/>
                    <a:p>
                      <a:pPr algn="l" fontAlgn="b"/>
                      <a:r>
                        <a:rPr lang="en-GB" sz="800" b="1" i="0" u="none" strike="noStrike" dirty="0">
                          <a:solidFill>
                            <a:srgbClr val="000000"/>
                          </a:solidFill>
                          <a:effectLst/>
                          <a:latin typeface="Calibri" panose="020F0502020204030204" pitchFamily="34" charset="0"/>
                        </a:rPr>
                        <a:t>Row Labels</a:t>
                      </a:r>
                    </a:p>
                  </a:txBody>
                  <a:tcPr marL="6593" marR="6593" marT="6593" marB="0" anchor="b">
                    <a:lnL>
                      <a:noFill/>
                    </a:lnL>
                    <a:lnR>
                      <a:noFill/>
                    </a:lnR>
                    <a:lnT>
                      <a:noFill/>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en-GB" sz="800" b="1" i="0" u="none" strike="noStrike">
                          <a:solidFill>
                            <a:srgbClr val="000000"/>
                          </a:solidFill>
                          <a:effectLst/>
                          <a:latin typeface="Calibri" panose="020F0502020204030204" pitchFamily="34" charset="0"/>
                        </a:rPr>
                        <a:t>Sum of Quantity</a:t>
                      </a:r>
                    </a:p>
                  </a:txBody>
                  <a:tcPr marL="6593" marR="6593" marT="6593" marB="0" anchor="b">
                    <a:lnL>
                      <a:noFill/>
                    </a:lnL>
                    <a:lnR>
                      <a:noFill/>
                    </a:lnR>
                    <a:lnT>
                      <a:noFill/>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en-GB" sz="800" b="1" i="0" u="none" strike="noStrike" dirty="0">
                          <a:solidFill>
                            <a:srgbClr val="000000"/>
                          </a:solidFill>
                          <a:effectLst/>
                          <a:latin typeface="Calibri" panose="020F0502020204030204" pitchFamily="34" charset="0"/>
                        </a:rPr>
                        <a:t>Sum of Profit</a:t>
                      </a:r>
                    </a:p>
                  </a:txBody>
                  <a:tcPr marL="6593" marR="6593" marT="6593" marB="0" anchor="b">
                    <a:lnL>
                      <a:noFill/>
                    </a:lnL>
                    <a:lnR>
                      <a:noFill/>
                    </a:lnR>
                    <a:lnT>
                      <a:noFill/>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en-GB" sz="800" b="1" i="0" u="none" strike="noStrike">
                          <a:solidFill>
                            <a:srgbClr val="000000"/>
                          </a:solidFill>
                          <a:effectLst/>
                          <a:latin typeface="Calibri" panose="020F0502020204030204" pitchFamily="34" charset="0"/>
                        </a:rPr>
                        <a:t>Sum of Discount</a:t>
                      </a:r>
                    </a:p>
                  </a:txBody>
                  <a:tcPr marL="6593" marR="6593" marT="6593" marB="0" anchor="b">
                    <a:lnL>
                      <a:noFill/>
                    </a:lnL>
                    <a:lnR>
                      <a:noFill/>
                    </a:lnR>
                    <a:lnT>
                      <a:noFill/>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939519472"/>
                  </a:ext>
                </a:extLst>
              </a:tr>
              <a:tr h="137387">
                <a:tc>
                  <a:txBody>
                    <a:bodyPr/>
                    <a:lstStyle/>
                    <a:p>
                      <a:pPr algn="l" fontAlgn="b"/>
                      <a:r>
                        <a:rPr lang="en-GB" sz="800" b="1" i="0" u="none" strike="noStrike">
                          <a:solidFill>
                            <a:srgbClr val="000000"/>
                          </a:solidFill>
                          <a:effectLst/>
                          <a:latin typeface="Calibri" panose="020F0502020204030204" pitchFamily="34" charset="0"/>
                        </a:rPr>
                        <a:t>Cindy Stewart</a:t>
                      </a:r>
                    </a:p>
                  </a:txBody>
                  <a:tcPr marL="6593" marR="6593" marT="6593"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GB" sz="800" b="1" i="0" u="none" strike="noStrike">
                          <a:solidFill>
                            <a:srgbClr val="000000"/>
                          </a:solidFill>
                          <a:effectLst/>
                          <a:latin typeface="Calibri" panose="020F0502020204030204" pitchFamily="34" charset="0"/>
                        </a:rPr>
                        <a:t>40</a:t>
                      </a:r>
                    </a:p>
                  </a:txBody>
                  <a:tcPr marL="6593" marR="6593" marT="6593"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GB" sz="800" b="1" i="0" u="none" strike="noStrike">
                          <a:solidFill>
                            <a:srgbClr val="000000"/>
                          </a:solidFill>
                          <a:effectLst/>
                          <a:latin typeface="Calibri" panose="020F0502020204030204" pitchFamily="34" charset="0"/>
                        </a:rPr>
                        <a:t>-6626.3895</a:t>
                      </a:r>
                    </a:p>
                  </a:txBody>
                  <a:tcPr marL="6593" marR="6593" marT="6593"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GB" sz="800" b="1" i="0" u="none" strike="noStrike">
                          <a:solidFill>
                            <a:srgbClr val="000000"/>
                          </a:solidFill>
                          <a:effectLst/>
                          <a:latin typeface="Calibri" panose="020F0502020204030204" pitchFamily="34" charset="0"/>
                        </a:rPr>
                        <a:t>1.8</a:t>
                      </a:r>
                    </a:p>
                  </a:txBody>
                  <a:tcPr marL="6593" marR="6593" marT="6593"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3355541905"/>
                  </a:ext>
                </a:extLst>
              </a:tr>
              <a:tr h="137387">
                <a:tc>
                  <a:txBody>
                    <a:bodyPr/>
                    <a:lstStyle/>
                    <a:p>
                      <a:pPr algn="l" fontAlgn="b"/>
                      <a:r>
                        <a:rPr lang="en-GB" sz="800" b="1" i="0" u="none" strike="noStrike">
                          <a:solidFill>
                            <a:srgbClr val="000000"/>
                          </a:solidFill>
                          <a:effectLst/>
                          <a:latin typeface="Calibri" panose="020F0502020204030204" pitchFamily="34" charset="0"/>
                        </a:rPr>
                        <a:t>Consumer</a:t>
                      </a:r>
                    </a:p>
                  </a:txBody>
                  <a:tcPr marL="59336" marR="6593" marT="6593"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GB" sz="800" b="1" i="0" u="none" strike="noStrike">
                          <a:solidFill>
                            <a:srgbClr val="000000"/>
                          </a:solidFill>
                          <a:effectLst/>
                          <a:latin typeface="Calibri" panose="020F0502020204030204" pitchFamily="34" charset="0"/>
                        </a:rPr>
                        <a:t>40</a:t>
                      </a:r>
                    </a:p>
                  </a:txBody>
                  <a:tcPr marL="6593" marR="6593" marT="6593"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GB" sz="800" b="1" i="0" u="none" strike="noStrike">
                          <a:solidFill>
                            <a:srgbClr val="000000"/>
                          </a:solidFill>
                          <a:effectLst/>
                          <a:latin typeface="Calibri" panose="020F0502020204030204" pitchFamily="34" charset="0"/>
                        </a:rPr>
                        <a:t>-6626.3895</a:t>
                      </a:r>
                    </a:p>
                  </a:txBody>
                  <a:tcPr marL="6593" marR="6593" marT="6593"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GB" sz="800" b="1" i="0" u="none" strike="noStrike">
                          <a:solidFill>
                            <a:srgbClr val="000000"/>
                          </a:solidFill>
                          <a:effectLst/>
                          <a:latin typeface="Calibri" panose="020F0502020204030204" pitchFamily="34" charset="0"/>
                        </a:rPr>
                        <a:t>1.8</a:t>
                      </a:r>
                    </a:p>
                  </a:txBody>
                  <a:tcPr marL="6593" marR="6593" marT="6593" marB="0" anchor="b">
                    <a:lnL>
                      <a:noFill/>
                    </a:lnL>
                    <a:lnR>
                      <a:noFill/>
                    </a:lnR>
                    <a:lnT w="6350" cap="flat" cmpd="sng" algn="ctr">
                      <a:solidFill>
                        <a:srgbClr val="8EA9DB"/>
                      </a:solidFill>
                      <a:prstDash val="solid"/>
                      <a:round/>
                      <a:headEnd type="none" w="med" len="med"/>
                      <a:tailEnd type="none" w="med" len="med"/>
                    </a:lnT>
                    <a:lnB>
                      <a:noFill/>
                    </a:lnB>
                  </a:tcPr>
                </a:tc>
                <a:extLst>
                  <a:ext uri="{0D108BD9-81ED-4DB2-BD59-A6C34878D82A}">
                    <a16:rowId xmlns:a16="http://schemas.microsoft.com/office/drawing/2014/main" val="2129875600"/>
                  </a:ext>
                </a:extLst>
              </a:tr>
              <a:tr h="137387">
                <a:tc>
                  <a:txBody>
                    <a:bodyPr/>
                    <a:lstStyle/>
                    <a:p>
                      <a:pPr algn="l" fontAlgn="b"/>
                      <a:r>
                        <a:rPr lang="en-GB" sz="800" b="0" i="0" u="none" strike="noStrike">
                          <a:solidFill>
                            <a:srgbClr val="000000"/>
                          </a:solidFill>
                          <a:effectLst/>
                          <a:latin typeface="Calibri" panose="020F0502020204030204" pitchFamily="34" charset="0"/>
                        </a:rPr>
                        <a:t>Office Supplies</a:t>
                      </a:r>
                    </a:p>
                  </a:txBody>
                  <a:tcPr marL="11867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28</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-228.4867</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0.9</a:t>
                      </a:r>
                    </a:p>
                  </a:txBody>
                  <a:tcPr marL="6593" marR="6593" marT="6593" marB="0" anchor="b">
                    <a:lnL>
                      <a:noFill/>
                    </a:lnL>
                    <a:lnR>
                      <a:noFill/>
                    </a:lnR>
                    <a:lnT>
                      <a:noFill/>
                    </a:lnT>
                    <a:lnB>
                      <a:noFill/>
                    </a:lnB>
                  </a:tcPr>
                </a:tc>
                <a:extLst>
                  <a:ext uri="{0D108BD9-81ED-4DB2-BD59-A6C34878D82A}">
                    <a16:rowId xmlns:a16="http://schemas.microsoft.com/office/drawing/2014/main" val="472944183"/>
                  </a:ext>
                </a:extLst>
              </a:tr>
              <a:tr h="137387">
                <a:tc>
                  <a:txBody>
                    <a:bodyPr/>
                    <a:lstStyle/>
                    <a:p>
                      <a:pPr algn="l" fontAlgn="b"/>
                      <a:r>
                        <a:rPr lang="en-GB" sz="800" b="0" i="0" u="none" strike="noStrike">
                          <a:solidFill>
                            <a:srgbClr val="000000"/>
                          </a:solidFill>
                          <a:effectLst/>
                          <a:latin typeface="Calibri" panose="020F0502020204030204" pitchFamily="34" charset="0"/>
                        </a:rPr>
                        <a:t>Appliances</a:t>
                      </a:r>
                    </a:p>
                  </a:txBody>
                  <a:tcPr marL="178009"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5</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43.706</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0</a:t>
                      </a:r>
                    </a:p>
                  </a:txBody>
                  <a:tcPr marL="6593" marR="6593" marT="6593" marB="0" anchor="b">
                    <a:lnL>
                      <a:noFill/>
                    </a:lnL>
                    <a:lnR>
                      <a:noFill/>
                    </a:lnR>
                    <a:lnT>
                      <a:noFill/>
                    </a:lnT>
                    <a:lnB>
                      <a:noFill/>
                    </a:lnB>
                  </a:tcPr>
                </a:tc>
                <a:extLst>
                  <a:ext uri="{0D108BD9-81ED-4DB2-BD59-A6C34878D82A}">
                    <a16:rowId xmlns:a16="http://schemas.microsoft.com/office/drawing/2014/main" val="4164838732"/>
                  </a:ext>
                </a:extLst>
              </a:tr>
              <a:tr h="137387">
                <a:tc>
                  <a:txBody>
                    <a:bodyPr/>
                    <a:lstStyle/>
                    <a:p>
                      <a:pPr algn="l" fontAlgn="b"/>
                      <a:r>
                        <a:rPr lang="en-GB" sz="800" b="0" i="0" u="none" strike="noStrike">
                          <a:solidFill>
                            <a:srgbClr val="000000"/>
                          </a:solidFill>
                          <a:effectLst/>
                          <a:latin typeface="Calibri" panose="020F0502020204030204" pitchFamily="34" charset="0"/>
                        </a:rPr>
                        <a:t>Binders</a:t>
                      </a:r>
                    </a:p>
                  </a:txBody>
                  <a:tcPr marL="178009"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2</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-304.392</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0.7</a:t>
                      </a:r>
                    </a:p>
                  </a:txBody>
                  <a:tcPr marL="6593" marR="6593" marT="6593" marB="0" anchor="b">
                    <a:lnL>
                      <a:noFill/>
                    </a:lnL>
                    <a:lnR>
                      <a:noFill/>
                    </a:lnR>
                    <a:lnT>
                      <a:noFill/>
                    </a:lnT>
                    <a:lnB>
                      <a:noFill/>
                    </a:lnB>
                  </a:tcPr>
                </a:tc>
                <a:extLst>
                  <a:ext uri="{0D108BD9-81ED-4DB2-BD59-A6C34878D82A}">
                    <a16:rowId xmlns:a16="http://schemas.microsoft.com/office/drawing/2014/main" val="3567938579"/>
                  </a:ext>
                </a:extLst>
              </a:tr>
              <a:tr h="137387">
                <a:tc>
                  <a:txBody>
                    <a:bodyPr/>
                    <a:lstStyle/>
                    <a:p>
                      <a:pPr algn="l" fontAlgn="b"/>
                      <a:r>
                        <a:rPr lang="en-GB" sz="800" b="0" i="0" u="none" strike="noStrike">
                          <a:solidFill>
                            <a:srgbClr val="000000"/>
                          </a:solidFill>
                          <a:effectLst/>
                          <a:latin typeface="Calibri" panose="020F0502020204030204" pitchFamily="34" charset="0"/>
                        </a:rPr>
                        <a:t>Labels</a:t>
                      </a:r>
                    </a:p>
                  </a:txBody>
                  <a:tcPr marL="178009"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5</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9</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0</a:t>
                      </a:r>
                    </a:p>
                  </a:txBody>
                  <a:tcPr marL="6593" marR="6593" marT="6593" marB="0" anchor="b">
                    <a:lnL>
                      <a:noFill/>
                    </a:lnL>
                    <a:lnR>
                      <a:noFill/>
                    </a:lnR>
                    <a:lnT>
                      <a:noFill/>
                    </a:lnT>
                    <a:lnB>
                      <a:noFill/>
                    </a:lnB>
                  </a:tcPr>
                </a:tc>
                <a:extLst>
                  <a:ext uri="{0D108BD9-81ED-4DB2-BD59-A6C34878D82A}">
                    <a16:rowId xmlns:a16="http://schemas.microsoft.com/office/drawing/2014/main" val="196815869"/>
                  </a:ext>
                </a:extLst>
              </a:tr>
              <a:tr h="137387">
                <a:tc>
                  <a:txBody>
                    <a:bodyPr/>
                    <a:lstStyle/>
                    <a:p>
                      <a:pPr algn="l" fontAlgn="b"/>
                      <a:r>
                        <a:rPr lang="en-GB" sz="800" b="0" i="0" u="none" strike="noStrike">
                          <a:solidFill>
                            <a:srgbClr val="000000"/>
                          </a:solidFill>
                          <a:effectLst/>
                          <a:latin typeface="Calibri" panose="020F0502020204030204" pitchFamily="34" charset="0"/>
                        </a:rPr>
                        <a:t>Paper</a:t>
                      </a:r>
                    </a:p>
                  </a:txBody>
                  <a:tcPr marL="178009"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9</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17.334</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0</a:t>
                      </a:r>
                    </a:p>
                  </a:txBody>
                  <a:tcPr marL="6593" marR="6593" marT="6593" marB="0" anchor="b">
                    <a:lnL>
                      <a:noFill/>
                    </a:lnL>
                    <a:lnR>
                      <a:noFill/>
                    </a:lnR>
                    <a:lnT>
                      <a:noFill/>
                    </a:lnT>
                    <a:lnB>
                      <a:noFill/>
                    </a:lnB>
                  </a:tcPr>
                </a:tc>
                <a:extLst>
                  <a:ext uri="{0D108BD9-81ED-4DB2-BD59-A6C34878D82A}">
                    <a16:rowId xmlns:a16="http://schemas.microsoft.com/office/drawing/2014/main" val="4069166762"/>
                  </a:ext>
                </a:extLst>
              </a:tr>
              <a:tr h="137387">
                <a:tc>
                  <a:txBody>
                    <a:bodyPr/>
                    <a:lstStyle/>
                    <a:p>
                      <a:pPr algn="l" fontAlgn="b"/>
                      <a:r>
                        <a:rPr lang="en-GB" sz="800" b="0" i="0" u="none" strike="noStrike">
                          <a:solidFill>
                            <a:srgbClr val="000000"/>
                          </a:solidFill>
                          <a:effectLst/>
                          <a:latin typeface="Calibri" panose="020F0502020204030204" pitchFamily="34" charset="0"/>
                        </a:rPr>
                        <a:t>Supplies</a:t>
                      </a:r>
                    </a:p>
                  </a:txBody>
                  <a:tcPr marL="178009"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7</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5.8653</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0.2</a:t>
                      </a:r>
                    </a:p>
                  </a:txBody>
                  <a:tcPr marL="6593" marR="6593" marT="6593" marB="0" anchor="b">
                    <a:lnL>
                      <a:noFill/>
                    </a:lnL>
                    <a:lnR>
                      <a:noFill/>
                    </a:lnR>
                    <a:lnT>
                      <a:noFill/>
                    </a:lnT>
                    <a:lnB>
                      <a:noFill/>
                    </a:lnB>
                  </a:tcPr>
                </a:tc>
                <a:extLst>
                  <a:ext uri="{0D108BD9-81ED-4DB2-BD59-A6C34878D82A}">
                    <a16:rowId xmlns:a16="http://schemas.microsoft.com/office/drawing/2014/main" val="2464088202"/>
                  </a:ext>
                </a:extLst>
              </a:tr>
              <a:tr h="137387">
                <a:tc>
                  <a:txBody>
                    <a:bodyPr/>
                    <a:lstStyle/>
                    <a:p>
                      <a:pPr algn="l" fontAlgn="b"/>
                      <a:r>
                        <a:rPr lang="en-GB" sz="800" b="0" i="0" u="none" strike="noStrike">
                          <a:solidFill>
                            <a:srgbClr val="000000"/>
                          </a:solidFill>
                          <a:effectLst/>
                          <a:latin typeface="Calibri" panose="020F0502020204030204" pitchFamily="34" charset="0"/>
                        </a:rPr>
                        <a:t>Technology</a:t>
                      </a:r>
                    </a:p>
                  </a:txBody>
                  <a:tcPr marL="11867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12</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-6397.9028</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0.9</a:t>
                      </a:r>
                    </a:p>
                  </a:txBody>
                  <a:tcPr marL="6593" marR="6593" marT="6593" marB="0" anchor="b">
                    <a:lnL>
                      <a:noFill/>
                    </a:lnL>
                    <a:lnR>
                      <a:noFill/>
                    </a:lnR>
                    <a:lnT>
                      <a:noFill/>
                    </a:lnT>
                    <a:lnB>
                      <a:noFill/>
                    </a:lnB>
                  </a:tcPr>
                </a:tc>
                <a:extLst>
                  <a:ext uri="{0D108BD9-81ED-4DB2-BD59-A6C34878D82A}">
                    <a16:rowId xmlns:a16="http://schemas.microsoft.com/office/drawing/2014/main" val="4033016805"/>
                  </a:ext>
                </a:extLst>
              </a:tr>
              <a:tr h="137387">
                <a:tc>
                  <a:txBody>
                    <a:bodyPr/>
                    <a:lstStyle/>
                    <a:p>
                      <a:pPr algn="l" fontAlgn="b"/>
                      <a:r>
                        <a:rPr lang="en-GB" sz="800" b="0" i="0" u="none" strike="noStrike">
                          <a:solidFill>
                            <a:srgbClr val="000000"/>
                          </a:solidFill>
                          <a:effectLst/>
                          <a:latin typeface="Calibri" panose="020F0502020204030204" pitchFamily="34" charset="0"/>
                        </a:rPr>
                        <a:t>Accessories</a:t>
                      </a:r>
                    </a:p>
                  </a:txBody>
                  <a:tcPr marL="178009"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3</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11.9952</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0.2</a:t>
                      </a:r>
                    </a:p>
                  </a:txBody>
                  <a:tcPr marL="6593" marR="6593" marT="6593" marB="0" anchor="b">
                    <a:lnL>
                      <a:noFill/>
                    </a:lnL>
                    <a:lnR>
                      <a:noFill/>
                    </a:lnR>
                    <a:lnT>
                      <a:noFill/>
                    </a:lnT>
                    <a:lnB>
                      <a:noFill/>
                    </a:lnB>
                  </a:tcPr>
                </a:tc>
                <a:extLst>
                  <a:ext uri="{0D108BD9-81ED-4DB2-BD59-A6C34878D82A}">
                    <a16:rowId xmlns:a16="http://schemas.microsoft.com/office/drawing/2014/main" val="2430857263"/>
                  </a:ext>
                </a:extLst>
              </a:tr>
              <a:tr h="137387">
                <a:tc>
                  <a:txBody>
                    <a:bodyPr/>
                    <a:lstStyle/>
                    <a:p>
                      <a:pPr algn="l" fontAlgn="b"/>
                      <a:r>
                        <a:rPr lang="en-GB" sz="800" b="0" i="0" u="none" strike="noStrike">
                          <a:solidFill>
                            <a:srgbClr val="000000"/>
                          </a:solidFill>
                          <a:effectLst/>
                          <a:latin typeface="Calibri" panose="020F0502020204030204" pitchFamily="34" charset="0"/>
                        </a:rPr>
                        <a:t>Machines</a:t>
                      </a:r>
                    </a:p>
                  </a:txBody>
                  <a:tcPr marL="178009" marR="6593" marT="6593" marB="0" anchor="b">
                    <a:lnL>
                      <a:noFill/>
                    </a:lnL>
                    <a:lnR>
                      <a:noFill/>
                    </a:lnR>
                    <a:lnT>
                      <a:noFill/>
                    </a:lnT>
                    <a:lnB>
                      <a:noFill/>
                    </a:lnB>
                    <a:solidFill>
                      <a:srgbClr val="FF0000"/>
                    </a:solidFill>
                  </a:tcPr>
                </a:tc>
                <a:tc>
                  <a:txBody>
                    <a:bodyPr/>
                    <a:lstStyle/>
                    <a:p>
                      <a:pPr algn="r" fontAlgn="b"/>
                      <a:r>
                        <a:rPr lang="en-GB" sz="800" b="0" i="0" u="none" strike="noStrike">
                          <a:solidFill>
                            <a:srgbClr val="000000"/>
                          </a:solidFill>
                          <a:effectLst/>
                          <a:latin typeface="Calibri" panose="020F0502020204030204" pitchFamily="34" charset="0"/>
                        </a:rPr>
                        <a:t>9</a:t>
                      </a:r>
                    </a:p>
                  </a:txBody>
                  <a:tcPr marL="6593" marR="6593" marT="6593" marB="0" anchor="b">
                    <a:lnL>
                      <a:noFill/>
                    </a:lnL>
                    <a:lnR>
                      <a:noFill/>
                    </a:lnR>
                    <a:lnT>
                      <a:noFill/>
                    </a:lnT>
                    <a:lnB>
                      <a:noFill/>
                    </a:lnB>
                    <a:solidFill>
                      <a:srgbClr val="FF0000"/>
                    </a:solidFill>
                  </a:tcPr>
                </a:tc>
                <a:tc>
                  <a:txBody>
                    <a:bodyPr/>
                    <a:lstStyle/>
                    <a:p>
                      <a:pPr algn="r" fontAlgn="b"/>
                      <a:r>
                        <a:rPr lang="en-GB" sz="800" b="0" i="0" u="none" strike="noStrike">
                          <a:solidFill>
                            <a:srgbClr val="000000"/>
                          </a:solidFill>
                          <a:effectLst/>
                          <a:latin typeface="Calibri" panose="020F0502020204030204" pitchFamily="34" charset="0"/>
                        </a:rPr>
                        <a:t>-6409.898</a:t>
                      </a:r>
                    </a:p>
                  </a:txBody>
                  <a:tcPr marL="6593" marR="6593" marT="6593" marB="0" anchor="b">
                    <a:lnL>
                      <a:noFill/>
                    </a:lnL>
                    <a:lnR>
                      <a:noFill/>
                    </a:lnR>
                    <a:lnT>
                      <a:noFill/>
                    </a:lnT>
                    <a:lnB>
                      <a:noFill/>
                    </a:lnB>
                    <a:solidFill>
                      <a:srgbClr val="FF0000"/>
                    </a:solidFill>
                  </a:tcPr>
                </a:tc>
                <a:tc>
                  <a:txBody>
                    <a:bodyPr/>
                    <a:lstStyle/>
                    <a:p>
                      <a:pPr algn="r" fontAlgn="b"/>
                      <a:r>
                        <a:rPr lang="en-GB" sz="800" b="0" i="0" u="none" strike="noStrike">
                          <a:solidFill>
                            <a:srgbClr val="000000"/>
                          </a:solidFill>
                          <a:effectLst/>
                          <a:latin typeface="Calibri" panose="020F0502020204030204" pitchFamily="34" charset="0"/>
                        </a:rPr>
                        <a:t>0.7</a:t>
                      </a:r>
                    </a:p>
                  </a:txBody>
                  <a:tcPr marL="6593" marR="6593" marT="6593" marB="0" anchor="b">
                    <a:lnL>
                      <a:noFill/>
                    </a:lnL>
                    <a:lnR>
                      <a:noFill/>
                    </a:lnR>
                    <a:lnT>
                      <a:noFill/>
                    </a:lnT>
                    <a:lnB>
                      <a:noFill/>
                    </a:lnB>
                    <a:solidFill>
                      <a:srgbClr val="FF0000"/>
                    </a:solidFill>
                  </a:tcPr>
                </a:tc>
                <a:extLst>
                  <a:ext uri="{0D108BD9-81ED-4DB2-BD59-A6C34878D82A}">
                    <a16:rowId xmlns:a16="http://schemas.microsoft.com/office/drawing/2014/main" val="2956394975"/>
                  </a:ext>
                </a:extLst>
              </a:tr>
              <a:tr h="137387">
                <a:tc>
                  <a:txBody>
                    <a:bodyPr/>
                    <a:lstStyle/>
                    <a:p>
                      <a:pPr algn="l" fontAlgn="b"/>
                      <a:r>
                        <a:rPr lang="en-GB" sz="800" b="1" i="0" u="none" strike="noStrike">
                          <a:solidFill>
                            <a:srgbClr val="000000"/>
                          </a:solidFill>
                          <a:effectLst/>
                          <a:latin typeface="Calibri" panose="020F0502020204030204" pitchFamily="34" charset="0"/>
                        </a:rPr>
                        <a:t>Grant Thornton</a:t>
                      </a:r>
                    </a:p>
                  </a:txBody>
                  <a:tcPr marL="6593" marR="6593" marT="6593" marB="0" anchor="b">
                    <a:lnL>
                      <a:noFill/>
                    </a:lnL>
                    <a:lnR>
                      <a:noFill/>
                    </a:lnR>
                    <a:lnT>
                      <a:noFill/>
                    </a:lnT>
                    <a:lnB w="6350" cap="flat" cmpd="sng" algn="ctr">
                      <a:solidFill>
                        <a:srgbClr val="8EA9DB"/>
                      </a:solidFill>
                      <a:prstDash val="solid"/>
                      <a:round/>
                      <a:headEnd type="none" w="med" len="med"/>
                      <a:tailEnd type="none" w="med" len="med"/>
                    </a:lnB>
                  </a:tcPr>
                </a:tc>
                <a:tc>
                  <a:txBody>
                    <a:bodyPr/>
                    <a:lstStyle/>
                    <a:p>
                      <a:pPr algn="r" fontAlgn="b"/>
                      <a:r>
                        <a:rPr lang="en-GB" sz="800" b="1" i="0" u="none" strike="noStrike">
                          <a:solidFill>
                            <a:srgbClr val="000000"/>
                          </a:solidFill>
                          <a:effectLst/>
                          <a:latin typeface="Calibri" panose="020F0502020204030204" pitchFamily="34" charset="0"/>
                        </a:rPr>
                        <a:t>26</a:t>
                      </a:r>
                    </a:p>
                  </a:txBody>
                  <a:tcPr marL="6593" marR="6593" marT="6593" marB="0" anchor="b">
                    <a:lnL>
                      <a:noFill/>
                    </a:lnL>
                    <a:lnR>
                      <a:noFill/>
                    </a:lnR>
                    <a:lnT>
                      <a:noFill/>
                    </a:lnT>
                    <a:lnB w="6350" cap="flat" cmpd="sng" algn="ctr">
                      <a:solidFill>
                        <a:srgbClr val="8EA9DB"/>
                      </a:solidFill>
                      <a:prstDash val="solid"/>
                      <a:round/>
                      <a:headEnd type="none" w="med" len="med"/>
                      <a:tailEnd type="none" w="med" len="med"/>
                    </a:lnB>
                  </a:tcPr>
                </a:tc>
                <a:tc>
                  <a:txBody>
                    <a:bodyPr/>
                    <a:lstStyle/>
                    <a:p>
                      <a:pPr algn="r" fontAlgn="b"/>
                      <a:r>
                        <a:rPr lang="en-GB" sz="800" b="1" i="0" u="none" strike="noStrike">
                          <a:solidFill>
                            <a:srgbClr val="000000"/>
                          </a:solidFill>
                          <a:effectLst/>
                          <a:latin typeface="Calibri" panose="020F0502020204030204" pitchFamily="34" charset="0"/>
                        </a:rPr>
                        <a:t>-4108.6589</a:t>
                      </a:r>
                    </a:p>
                  </a:txBody>
                  <a:tcPr marL="6593" marR="6593" marT="6593" marB="0" anchor="b">
                    <a:lnL>
                      <a:noFill/>
                    </a:lnL>
                    <a:lnR>
                      <a:noFill/>
                    </a:lnR>
                    <a:lnT>
                      <a:noFill/>
                    </a:lnT>
                    <a:lnB w="6350" cap="flat" cmpd="sng" algn="ctr">
                      <a:solidFill>
                        <a:srgbClr val="8EA9DB"/>
                      </a:solidFill>
                      <a:prstDash val="solid"/>
                      <a:round/>
                      <a:headEnd type="none" w="med" len="med"/>
                      <a:tailEnd type="none" w="med" len="med"/>
                    </a:lnB>
                  </a:tcPr>
                </a:tc>
                <a:tc>
                  <a:txBody>
                    <a:bodyPr/>
                    <a:lstStyle/>
                    <a:p>
                      <a:pPr algn="r" fontAlgn="b"/>
                      <a:r>
                        <a:rPr lang="en-GB" sz="800" b="1" i="0" u="none" strike="noStrike">
                          <a:solidFill>
                            <a:srgbClr val="000000"/>
                          </a:solidFill>
                          <a:effectLst/>
                          <a:latin typeface="Calibri" panose="020F0502020204030204" pitchFamily="34" charset="0"/>
                        </a:rPr>
                        <a:t>1.5</a:t>
                      </a:r>
                    </a:p>
                  </a:txBody>
                  <a:tcPr marL="6593" marR="6593" marT="6593" marB="0" anchor="b">
                    <a:lnL>
                      <a:noFill/>
                    </a:lnL>
                    <a:lnR>
                      <a:noFill/>
                    </a:lnR>
                    <a:lnT>
                      <a:noFill/>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3051246387"/>
                  </a:ext>
                </a:extLst>
              </a:tr>
              <a:tr h="137387">
                <a:tc>
                  <a:txBody>
                    <a:bodyPr/>
                    <a:lstStyle/>
                    <a:p>
                      <a:pPr algn="l" fontAlgn="b"/>
                      <a:r>
                        <a:rPr lang="en-GB" sz="800" b="1" i="0" u="none" strike="noStrike">
                          <a:solidFill>
                            <a:srgbClr val="000000"/>
                          </a:solidFill>
                          <a:effectLst/>
                          <a:latin typeface="Calibri" panose="020F0502020204030204" pitchFamily="34" charset="0"/>
                        </a:rPr>
                        <a:t>Corporate</a:t>
                      </a:r>
                    </a:p>
                  </a:txBody>
                  <a:tcPr marL="59336" marR="6593" marT="6593"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GB" sz="800" b="1" i="0" u="none" strike="noStrike">
                          <a:solidFill>
                            <a:srgbClr val="000000"/>
                          </a:solidFill>
                          <a:effectLst/>
                          <a:latin typeface="Calibri" panose="020F0502020204030204" pitchFamily="34" charset="0"/>
                        </a:rPr>
                        <a:t>26</a:t>
                      </a:r>
                    </a:p>
                  </a:txBody>
                  <a:tcPr marL="6593" marR="6593" marT="6593"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GB" sz="800" b="1" i="0" u="none" strike="noStrike">
                          <a:solidFill>
                            <a:srgbClr val="000000"/>
                          </a:solidFill>
                          <a:effectLst/>
                          <a:latin typeface="Calibri" panose="020F0502020204030204" pitchFamily="34" charset="0"/>
                        </a:rPr>
                        <a:t>-4108.6589</a:t>
                      </a:r>
                    </a:p>
                  </a:txBody>
                  <a:tcPr marL="6593" marR="6593" marT="6593"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GB" sz="800" b="1" i="0" u="none" strike="noStrike">
                          <a:solidFill>
                            <a:srgbClr val="000000"/>
                          </a:solidFill>
                          <a:effectLst/>
                          <a:latin typeface="Calibri" panose="020F0502020204030204" pitchFamily="34" charset="0"/>
                        </a:rPr>
                        <a:t>1.5</a:t>
                      </a:r>
                    </a:p>
                  </a:txBody>
                  <a:tcPr marL="6593" marR="6593" marT="6593" marB="0" anchor="b">
                    <a:lnL>
                      <a:noFill/>
                    </a:lnL>
                    <a:lnR>
                      <a:noFill/>
                    </a:lnR>
                    <a:lnT w="6350" cap="flat" cmpd="sng" algn="ctr">
                      <a:solidFill>
                        <a:srgbClr val="8EA9DB"/>
                      </a:solidFill>
                      <a:prstDash val="solid"/>
                      <a:round/>
                      <a:headEnd type="none" w="med" len="med"/>
                      <a:tailEnd type="none" w="med" len="med"/>
                    </a:lnT>
                    <a:lnB>
                      <a:noFill/>
                    </a:lnB>
                  </a:tcPr>
                </a:tc>
                <a:extLst>
                  <a:ext uri="{0D108BD9-81ED-4DB2-BD59-A6C34878D82A}">
                    <a16:rowId xmlns:a16="http://schemas.microsoft.com/office/drawing/2014/main" val="261695045"/>
                  </a:ext>
                </a:extLst>
              </a:tr>
              <a:tr h="137387">
                <a:tc>
                  <a:txBody>
                    <a:bodyPr/>
                    <a:lstStyle/>
                    <a:p>
                      <a:pPr algn="l" fontAlgn="b"/>
                      <a:r>
                        <a:rPr lang="en-GB" sz="800" b="0" i="0" u="none" strike="noStrike">
                          <a:solidFill>
                            <a:srgbClr val="000000"/>
                          </a:solidFill>
                          <a:effectLst/>
                          <a:latin typeface="Calibri" panose="020F0502020204030204" pitchFamily="34" charset="0"/>
                        </a:rPr>
                        <a:t>Furniture</a:t>
                      </a:r>
                    </a:p>
                  </a:txBody>
                  <a:tcPr marL="11867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3</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-347.1174</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0.4</a:t>
                      </a:r>
                    </a:p>
                  </a:txBody>
                  <a:tcPr marL="6593" marR="6593" marT="6593" marB="0" anchor="b">
                    <a:lnL>
                      <a:noFill/>
                    </a:lnL>
                    <a:lnR>
                      <a:noFill/>
                    </a:lnR>
                    <a:lnT>
                      <a:noFill/>
                    </a:lnT>
                    <a:lnB>
                      <a:noFill/>
                    </a:lnB>
                  </a:tcPr>
                </a:tc>
                <a:extLst>
                  <a:ext uri="{0D108BD9-81ED-4DB2-BD59-A6C34878D82A}">
                    <a16:rowId xmlns:a16="http://schemas.microsoft.com/office/drawing/2014/main" val="3953058545"/>
                  </a:ext>
                </a:extLst>
              </a:tr>
              <a:tr h="137387">
                <a:tc>
                  <a:txBody>
                    <a:bodyPr/>
                    <a:lstStyle/>
                    <a:p>
                      <a:pPr algn="l" fontAlgn="b"/>
                      <a:r>
                        <a:rPr lang="en-GB" sz="800" b="0" i="0" u="none" strike="noStrike">
                          <a:solidFill>
                            <a:srgbClr val="000000"/>
                          </a:solidFill>
                          <a:effectLst/>
                          <a:latin typeface="Calibri" panose="020F0502020204030204" pitchFamily="34" charset="0"/>
                        </a:rPr>
                        <a:t>Office Supplies</a:t>
                      </a:r>
                    </a:p>
                  </a:txBody>
                  <a:tcPr marL="11867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19</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78.4489</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0.6</a:t>
                      </a:r>
                    </a:p>
                  </a:txBody>
                  <a:tcPr marL="6593" marR="6593" marT="6593" marB="0" anchor="b">
                    <a:lnL>
                      <a:noFill/>
                    </a:lnL>
                    <a:lnR>
                      <a:noFill/>
                    </a:lnR>
                    <a:lnT>
                      <a:noFill/>
                    </a:lnT>
                    <a:lnB>
                      <a:noFill/>
                    </a:lnB>
                  </a:tcPr>
                </a:tc>
                <a:extLst>
                  <a:ext uri="{0D108BD9-81ED-4DB2-BD59-A6C34878D82A}">
                    <a16:rowId xmlns:a16="http://schemas.microsoft.com/office/drawing/2014/main" val="1030918492"/>
                  </a:ext>
                </a:extLst>
              </a:tr>
              <a:tr h="137387">
                <a:tc>
                  <a:txBody>
                    <a:bodyPr/>
                    <a:lstStyle/>
                    <a:p>
                      <a:pPr algn="l" fontAlgn="b"/>
                      <a:r>
                        <a:rPr lang="en-GB" sz="800" b="0" i="0" u="none" strike="noStrike">
                          <a:solidFill>
                            <a:srgbClr val="000000"/>
                          </a:solidFill>
                          <a:effectLst/>
                          <a:latin typeface="Calibri" panose="020F0502020204030204" pitchFamily="34" charset="0"/>
                        </a:rPr>
                        <a:t>Appliances</a:t>
                      </a:r>
                    </a:p>
                  </a:txBody>
                  <a:tcPr marL="178009"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2</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14.651</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0.2</a:t>
                      </a:r>
                    </a:p>
                  </a:txBody>
                  <a:tcPr marL="6593" marR="6593" marT="6593" marB="0" anchor="b">
                    <a:lnL>
                      <a:noFill/>
                    </a:lnL>
                    <a:lnR>
                      <a:noFill/>
                    </a:lnR>
                    <a:lnT>
                      <a:noFill/>
                    </a:lnT>
                    <a:lnB>
                      <a:noFill/>
                    </a:lnB>
                  </a:tcPr>
                </a:tc>
                <a:extLst>
                  <a:ext uri="{0D108BD9-81ED-4DB2-BD59-A6C34878D82A}">
                    <a16:rowId xmlns:a16="http://schemas.microsoft.com/office/drawing/2014/main" val="3293792752"/>
                  </a:ext>
                </a:extLst>
              </a:tr>
              <a:tr h="137387">
                <a:tc>
                  <a:txBody>
                    <a:bodyPr/>
                    <a:lstStyle/>
                    <a:p>
                      <a:pPr algn="l" fontAlgn="b"/>
                      <a:r>
                        <a:rPr lang="en-GB" sz="800" b="0" i="0" u="none" strike="noStrike">
                          <a:solidFill>
                            <a:srgbClr val="000000"/>
                          </a:solidFill>
                          <a:effectLst/>
                          <a:latin typeface="Calibri" panose="020F0502020204030204" pitchFamily="34" charset="0"/>
                        </a:rPr>
                        <a:t>Binders</a:t>
                      </a:r>
                    </a:p>
                  </a:txBody>
                  <a:tcPr marL="178009"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15</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59.3415</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0.4</a:t>
                      </a:r>
                    </a:p>
                  </a:txBody>
                  <a:tcPr marL="6593" marR="6593" marT="6593" marB="0" anchor="b">
                    <a:lnL>
                      <a:noFill/>
                    </a:lnL>
                    <a:lnR>
                      <a:noFill/>
                    </a:lnR>
                    <a:lnT>
                      <a:noFill/>
                    </a:lnT>
                    <a:lnB>
                      <a:noFill/>
                    </a:lnB>
                  </a:tcPr>
                </a:tc>
                <a:extLst>
                  <a:ext uri="{0D108BD9-81ED-4DB2-BD59-A6C34878D82A}">
                    <a16:rowId xmlns:a16="http://schemas.microsoft.com/office/drawing/2014/main" val="142340297"/>
                  </a:ext>
                </a:extLst>
              </a:tr>
              <a:tr h="137387">
                <a:tc>
                  <a:txBody>
                    <a:bodyPr/>
                    <a:lstStyle/>
                    <a:p>
                      <a:pPr algn="l" fontAlgn="b"/>
                      <a:r>
                        <a:rPr lang="en-GB" sz="800" b="0" i="0" u="none" strike="noStrike">
                          <a:solidFill>
                            <a:srgbClr val="000000"/>
                          </a:solidFill>
                          <a:effectLst/>
                          <a:latin typeface="Calibri" panose="020F0502020204030204" pitchFamily="34" charset="0"/>
                        </a:rPr>
                        <a:t>Supplies</a:t>
                      </a:r>
                    </a:p>
                  </a:txBody>
                  <a:tcPr marL="178009"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2</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4.4564</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0</a:t>
                      </a:r>
                    </a:p>
                  </a:txBody>
                  <a:tcPr marL="6593" marR="6593" marT="6593" marB="0" anchor="b">
                    <a:lnL>
                      <a:noFill/>
                    </a:lnL>
                    <a:lnR>
                      <a:noFill/>
                    </a:lnR>
                    <a:lnT>
                      <a:noFill/>
                    </a:lnT>
                    <a:lnB>
                      <a:noFill/>
                    </a:lnB>
                  </a:tcPr>
                </a:tc>
                <a:extLst>
                  <a:ext uri="{0D108BD9-81ED-4DB2-BD59-A6C34878D82A}">
                    <a16:rowId xmlns:a16="http://schemas.microsoft.com/office/drawing/2014/main" val="2436598643"/>
                  </a:ext>
                </a:extLst>
              </a:tr>
              <a:tr h="137387">
                <a:tc>
                  <a:txBody>
                    <a:bodyPr/>
                    <a:lstStyle/>
                    <a:p>
                      <a:pPr algn="l" fontAlgn="b"/>
                      <a:r>
                        <a:rPr lang="en-GB" sz="800" b="0" i="0" u="none" strike="noStrike">
                          <a:solidFill>
                            <a:srgbClr val="000000"/>
                          </a:solidFill>
                          <a:effectLst/>
                          <a:latin typeface="Calibri" panose="020F0502020204030204" pitchFamily="34" charset="0"/>
                        </a:rPr>
                        <a:t>Technology</a:t>
                      </a:r>
                    </a:p>
                  </a:txBody>
                  <a:tcPr marL="11867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4</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-3839.9904</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0.5</a:t>
                      </a:r>
                    </a:p>
                  </a:txBody>
                  <a:tcPr marL="6593" marR="6593" marT="6593" marB="0" anchor="b">
                    <a:lnL>
                      <a:noFill/>
                    </a:lnL>
                    <a:lnR>
                      <a:noFill/>
                    </a:lnR>
                    <a:lnT>
                      <a:noFill/>
                    </a:lnT>
                    <a:lnB>
                      <a:noFill/>
                    </a:lnB>
                  </a:tcPr>
                </a:tc>
                <a:extLst>
                  <a:ext uri="{0D108BD9-81ED-4DB2-BD59-A6C34878D82A}">
                    <a16:rowId xmlns:a16="http://schemas.microsoft.com/office/drawing/2014/main" val="4009086346"/>
                  </a:ext>
                </a:extLst>
              </a:tr>
              <a:tr h="137387">
                <a:tc>
                  <a:txBody>
                    <a:bodyPr/>
                    <a:lstStyle/>
                    <a:p>
                      <a:pPr algn="l" fontAlgn="b"/>
                      <a:r>
                        <a:rPr lang="en-GB" sz="800" b="0" i="0" u="none" strike="noStrike">
                          <a:solidFill>
                            <a:srgbClr val="000000"/>
                          </a:solidFill>
                          <a:effectLst/>
                          <a:latin typeface="Calibri" panose="020F0502020204030204" pitchFamily="34" charset="0"/>
                        </a:rPr>
                        <a:t>Machines</a:t>
                      </a:r>
                    </a:p>
                  </a:txBody>
                  <a:tcPr marL="178009" marR="6593" marT="6593" marB="0" anchor="b">
                    <a:lnL>
                      <a:noFill/>
                    </a:lnL>
                    <a:lnR>
                      <a:noFill/>
                    </a:lnR>
                    <a:lnT>
                      <a:noFill/>
                    </a:lnT>
                    <a:lnB>
                      <a:noFill/>
                    </a:lnB>
                    <a:solidFill>
                      <a:srgbClr val="FF0000"/>
                    </a:solidFill>
                  </a:tcPr>
                </a:tc>
                <a:tc>
                  <a:txBody>
                    <a:bodyPr/>
                    <a:lstStyle/>
                    <a:p>
                      <a:pPr algn="r" fontAlgn="b"/>
                      <a:r>
                        <a:rPr lang="en-GB" sz="800" b="0" i="0" u="none" strike="noStrike">
                          <a:solidFill>
                            <a:srgbClr val="000000"/>
                          </a:solidFill>
                          <a:effectLst/>
                          <a:latin typeface="Calibri" panose="020F0502020204030204" pitchFamily="34" charset="0"/>
                        </a:rPr>
                        <a:t>4</a:t>
                      </a:r>
                    </a:p>
                  </a:txBody>
                  <a:tcPr marL="6593" marR="6593" marT="6593" marB="0" anchor="b">
                    <a:lnL>
                      <a:noFill/>
                    </a:lnL>
                    <a:lnR>
                      <a:noFill/>
                    </a:lnR>
                    <a:lnT>
                      <a:noFill/>
                    </a:lnT>
                    <a:lnB>
                      <a:noFill/>
                    </a:lnB>
                    <a:solidFill>
                      <a:srgbClr val="FF0000"/>
                    </a:solidFill>
                  </a:tcPr>
                </a:tc>
                <a:tc>
                  <a:txBody>
                    <a:bodyPr/>
                    <a:lstStyle/>
                    <a:p>
                      <a:pPr algn="r" fontAlgn="b"/>
                      <a:r>
                        <a:rPr lang="en-GB" sz="800" b="0" i="0" u="none" strike="noStrike">
                          <a:solidFill>
                            <a:srgbClr val="000000"/>
                          </a:solidFill>
                          <a:effectLst/>
                          <a:latin typeface="Calibri" panose="020F0502020204030204" pitchFamily="34" charset="0"/>
                        </a:rPr>
                        <a:t>-3839.9904</a:t>
                      </a:r>
                    </a:p>
                  </a:txBody>
                  <a:tcPr marL="6593" marR="6593" marT="6593" marB="0" anchor="b">
                    <a:lnL>
                      <a:noFill/>
                    </a:lnL>
                    <a:lnR>
                      <a:noFill/>
                    </a:lnR>
                    <a:lnT>
                      <a:noFill/>
                    </a:lnT>
                    <a:lnB>
                      <a:noFill/>
                    </a:lnB>
                    <a:solidFill>
                      <a:srgbClr val="FF0000"/>
                    </a:solidFill>
                  </a:tcPr>
                </a:tc>
                <a:tc>
                  <a:txBody>
                    <a:bodyPr/>
                    <a:lstStyle/>
                    <a:p>
                      <a:pPr algn="r" fontAlgn="b"/>
                      <a:r>
                        <a:rPr lang="en-GB" sz="800" b="0" i="0" u="none" strike="noStrike">
                          <a:solidFill>
                            <a:srgbClr val="000000"/>
                          </a:solidFill>
                          <a:effectLst/>
                          <a:latin typeface="Calibri" panose="020F0502020204030204" pitchFamily="34" charset="0"/>
                        </a:rPr>
                        <a:t>0.5</a:t>
                      </a:r>
                    </a:p>
                  </a:txBody>
                  <a:tcPr marL="6593" marR="6593" marT="6593" marB="0" anchor="b">
                    <a:lnL>
                      <a:noFill/>
                    </a:lnL>
                    <a:lnR>
                      <a:noFill/>
                    </a:lnR>
                    <a:lnT>
                      <a:noFill/>
                    </a:lnT>
                    <a:lnB>
                      <a:noFill/>
                    </a:lnB>
                    <a:solidFill>
                      <a:srgbClr val="FF0000"/>
                    </a:solidFill>
                  </a:tcPr>
                </a:tc>
                <a:extLst>
                  <a:ext uri="{0D108BD9-81ED-4DB2-BD59-A6C34878D82A}">
                    <a16:rowId xmlns:a16="http://schemas.microsoft.com/office/drawing/2014/main" val="272901379"/>
                  </a:ext>
                </a:extLst>
              </a:tr>
              <a:tr h="137387">
                <a:tc>
                  <a:txBody>
                    <a:bodyPr/>
                    <a:lstStyle/>
                    <a:p>
                      <a:pPr algn="l" fontAlgn="b"/>
                      <a:r>
                        <a:rPr lang="en-GB" sz="800" b="1" i="0" u="none" strike="noStrike">
                          <a:solidFill>
                            <a:srgbClr val="000000"/>
                          </a:solidFill>
                          <a:effectLst/>
                          <a:latin typeface="Calibri" panose="020F0502020204030204" pitchFamily="34" charset="0"/>
                        </a:rPr>
                        <a:t>Luke Foster</a:t>
                      </a:r>
                    </a:p>
                  </a:txBody>
                  <a:tcPr marL="6593" marR="6593" marT="6593" marB="0" anchor="b">
                    <a:lnL>
                      <a:noFill/>
                    </a:lnL>
                    <a:lnR>
                      <a:noFill/>
                    </a:lnR>
                    <a:lnT>
                      <a:noFill/>
                    </a:lnT>
                    <a:lnB w="6350" cap="flat" cmpd="sng" algn="ctr">
                      <a:solidFill>
                        <a:srgbClr val="8EA9DB"/>
                      </a:solidFill>
                      <a:prstDash val="solid"/>
                      <a:round/>
                      <a:headEnd type="none" w="med" len="med"/>
                      <a:tailEnd type="none" w="med" len="med"/>
                    </a:lnB>
                  </a:tcPr>
                </a:tc>
                <a:tc>
                  <a:txBody>
                    <a:bodyPr/>
                    <a:lstStyle/>
                    <a:p>
                      <a:pPr algn="r" fontAlgn="b"/>
                      <a:r>
                        <a:rPr lang="en-GB" sz="800" b="1" i="0" u="none" strike="noStrike">
                          <a:solidFill>
                            <a:srgbClr val="000000"/>
                          </a:solidFill>
                          <a:effectLst/>
                          <a:latin typeface="Calibri" panose="020F0502020204030204" pitchFamily="34" charset="0"/>
                        </a:rPr>
                        <a:t>69</a:t>
                      </a:r>
                    </a:p>
                  </a:txBody>
                  <a:tcPr marL="6593" marR="6593" marT="6593" marB="0" anchor="b">
                    <a:lnL>
                      <a:noFill/>
                    </a:lnL>
                    <a:lnR>
                      <a:noFill/>
                    </a:lnR>
                    <a:lnT>
                      <a:noFill/>
                    </a:lnT>
                    <a:lnB w="6350" cap="flat" cmpd="sng" algn="ctr">
                      <a:solidFill>
                        <a:srgbClr val="8EA9DB"/>
                      </a:solidFill>
                      <a:prstDash val="solid"/>
                      <a:round/>
                      <a:headEnd type="none" w="med" len="med"/>
                      <a:tailEnd type="none" w="med" len="med"/>
                    </a:lnB>
                  </a:tcPr>
                </a:tc>
                <a:tc>
                  <a:txBody>
                    <a:bodyPr/>
                    <a:lstStyle/>
                    <a:p>
                      <a:pPr algn="r" fontAlgn="b"/>
                      <a:r>
                        <a:rPr lang="en-GB" sz="800" b="1" i="0" u="none" strike="noStrike">
                          <a:solidFill>
                            <a:srgbClr val="000000"/>
                          </a:solidFill>
                          <a:effectLst/>
                          <a:latin typeface="Calibri" panose="020F0502020204030204" pitchFamily="34" charset="0"/>
                        </a:rPr>
                        <a:t>-3583.977</a:t>
                      </a:r>
                    </a:p>
                  </a:txBody>
                  <a:tcPr marL="6593" marR="6593" marT="6593" marB="0" anchor="b">
                    <a:lnL>
                      <a:noFill/>
                    </a:lnL>
                    <a:lnR>
                      <a:noFill/>
                    </a:lnR>
                    <a:lnT>
                      <a:noFill/>
                    </a:lnT>
                    <a:lnB w="6350" cap="flat" cmpd="sng" algn="ctr">
                      <a:solidFill>
                        <a:srgbClr val="8EA9DB"/>
                      </a:solidFill>
                      <a:prstDash val="solid"/>
                      <a:round/>
                      <a:headEnd type="none" w="med" len="med"/>
                      <a:tailEnd type="none" w="med" len="med"/>
                    </a:lnB>
                  </a:tcPr>
                </a:tc>
                <a:tc>
                  <a:txBody>
                    <a:bodyPr/>
                    <a:lstStyle/>
                    <a:p>
                      <a:pPr algn="r" fontAlgn="b"/>
                      <a:r>
                        <a:rPr lang="en-GB" sz="800" b="1" i="0" u="none" strike="noStrike">
                          <a:solidFill>
                            <a:srgbClr val="000000"/>
                          </a:solidFill>
                          <a:effectLst/>
                          <a:latin typeface="Calibri" panose="020F0502020204030204" pitchFamily="34" charset="0"/>
                        </a:rPr>
                        <a:t>5.1</a:t>
                      </a:r>
                    </a:p>
                  </a:txBody>
                  <a:tcPr marL="6593" marR="6593" marT="6593" marB="0" anchor="b">
                    <a:lnL>
                      <a:noFill/>
                    </a:lnL>
                    <a:lnR>
                      <a:noFill/>
                    </a:lnR>
                    <a:lnT>
                      <a:noFill/>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2502300182"/>
                  </a:ext>
                </a:extLst>
              </a:tr>
              <a:tr h="137387">
                <a:tc>
                  <a:txBody>
                    <a:bodyPr/>
                    <a:lstStyle/>
                    <a:p>
                      <a:pPr algn="l" fontAlgn="b"/>
                      <a:r>
                        <a:rPr lang="en-GB" sz="800" b="1" i="0" u="none" strike="noStrike">
                          <a:solidFill>
                            <a:srgbClr val="000000"/>
                          </a:solidFill>
                          <a:effectLst/>
                          <a:latin typeface="Calibri" panose="020F0502020204030204" pitchFamily="34" charset="0"/>
                        </a:rPr>
                        <a:t>Consumer</a:t>
                      </a:r>
                    </a:p>
                  </a:txBody>
                  <a:tcPr marL="59336" marR="6593" marT="6593"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GB" sz="800" b="1" i="0" u="none" strike="noStrike">
                          <a:solidFill>
                            <a:srgbClr val="000000"/>
                          </a:solidFill>
                          <a:effectLst/>
                          <a:latin typeface="Calibri" panose="020F0502020204030204" pitchFamily="34" charset="0"/>
                        </a:rPr>
                        <a:t>69</a:t>
                      </a:r>
                    </a:p>
                  </a:txBody>
                  <a:tcPr marL="6593" marR="6593" marT="6593"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GB" sz="800" b="1" i="0" u="none" strike="noStrike">
                          <a:solidFill>
                            <a:srgbClr val="000000"/>
                          </a:solidFill>
                          <a:effectLst/>
                          <a:latin typeface="Calibri" panose="020F0502020204030204" pitchFamily="34" charset="0"/>
                        </a:rPr>
                        <a:t>-3583.977</a:t>
                      </a:r>
                    </a:p>
                  </a:txBody>
                  <a:tcPr marL="6593" marR="6593" marT="6593"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GB" sz="800" b="1" i="0" u="none" strike="noStrike">
                          <a:solidFill>
                            <a:srgbClr val="000000"/>
                          </a:solidFill>
                          <a:effectLst/>
                          <a:latin typeface="Calibri" panose="020F0502020204030204" pitchFamily="34" charset="0"/>
                        </a:rPr>
                        <a:t>5.1</a:t>
                      </a:r>
                    </a:p>
                  </a:txBody>
                  <a:tcPr marL="6593" marR="6593" marT="6593" marB="0" anchor="b">
                    <a:lnL>
                      <a:noFill/>
                    </a:lnL>
                    <a:lnR>
                      <a:noFill/>
                    </a:lnR>
                    <a:lnT w="6350" cap="flat" cmpd="sng" algn="ctr">
                      <a:solidFill>
                        <a:srgbClr val="8EA9DB"/>
                      </a:solidFill>
                      <a:prstDash val="solid"/>
                      <a:round/>
                      <a:headEnd type="none" w="med" len="med"/>
                      <a:tailEnd type="none" w="med" len="med"/>
                    </a:lnT>
                    <a:lnB>
                      <a:noFill/>
                    </a:lnB>
                  </a:tcPr>
                </a:tc>
                <a:extLst>
                  <a:ext uri="{0D108BD9-81ED-4DB2-BD59-A6C34878D82A}">
                    <a16:rowId xmlns:a16="http://schemas.microsoft.com/office/drawing/2014/main" val="3766059365"/>
                  </a:ext>
                </a:extLst>
              </a:tr>
              <a:tr h="137387">
                <a:tc>
                  <a:txBody>
                    <a:bodyPr/>
                    <a:lstStyle/>
                    <a:p>
                      <a:pPr algn="l" fontAlgn="b"/>
                      <a:r>
                        <a:rPr lang="en-GB" sz="800" b="0" i="0" u="none" strike="noStrike">
                          <a:solidFill>
                            <a:srgbClr val="000000"/>
                          </a:solidFill>
                          <a:effectLst/>
                          <a:latin typeface="Calibri" panose="020F0502020204030204" pitchFamily="34" charset="0"/>
                        </a:rPr>
                        <a:t>Furniture</a:t>
                      </a:r>
                    </a:p>
                  </a:txBody>
                  <a:tcPr marL="11867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15</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54.9567</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1.3</a:t>
                      </a:r>
                    </a:p>
                  </a:txBody>
                  <a:tcPr marL="6593" marR="6593" marT="6593" marB="0" anchor="b">
                    <a:lnL>
                      <a:noFill/>
                    </a:lnL>
                    <a:lnR>
                      <a:noFill/>
                    </a:lnR>
                    <a:lnT>
                      <a:noFill/>
                    </a:lnT>
                    <a:lnB>
                      <a:noFill/>
                    </a:lnB>
                  </a:tcPr>
                </a:tc>
                <a:extLst>
                  <a:ext uri="{0D108BD9-81ED-4DB2-BD59-A6C34878D82A}">
                    <a16:rowId xmlns:a16="http://schemas.microsoft.com/office/drawing/2014/main" val="923343234"/>
                  </a:ext>
                </a:extLst>
              </a:tr>
              <a:tr h="137387">
                <a:tc>
                  <a:txBody>
                    <a:bodyPr/>
                    <a:lstStyle/>
                    <a:p>
                      <a:pPr algn="l" fontAlgn="b"/>
                      <a:r>
                        <a:rPr lang="en-GB" sz="800" b="0" i="0" u="none" strike="noStrike">
                          <a:solidFill>
                            <a:srgbClr val="000000"/>
                          </a:solidFill>
                          <a:effectLst/>
                          <a:latin typeface="Calibri" panose="020F0502020204030204" pitchFamily="34" charset="0"/>
                        </a:rPr>
                        <a:t>Office Supplies</a:t>
                      </a:r>
                    </a:p>
                  </a:txBody>
                  <a:tcPr marL="11867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45</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-3611.9877</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3.6</a:t>
                      </a:r>
                    </a:p>
                  </a:txBody>
                  <a:tcPr marL="6593" marR="6593" marT="6593" marB="0" anchor="b">
                    <a:lnL>
                      <a:noFill/>
                    </a:lnL>
                    <a:lnR>
                      <a:noFill/>
                    </a:lnR>
                    <a:lnT>
                      <a:noFill/>
                    </a:lnT>
                    <a:lnB>
                      <a:noFill/>
                    </a:lnB>
                  </a:tcPr>
                </a:tc>
                <a:extLst>
                  <a:ext uri="{0D108BD9-81ED-4DB2-BD59-A6C34878D82A}">
                    <a16:rowId xmlns:a16="http://schemas.microsoft.com/office/drawing/2014/main" val="3152149781"/>
                  </a:ext>
                </a:extLst>
              </a:tr>
              <a:tr h="137387">
                <a:tc>
                  <a:txBody>
                    <a:bodyPr/>
                    <a:lstStyle/>
                    <a:p>
                      <a:pPr algn="l" fontAlgn="b"/>
                      <a:r>
                        <a:rPr lang="en-GB" sz="800" b="0" i="0" u="none" strike="noStrike">
                          <a:solidFill>
                            <a:srgbClr val="000000"/>
                          </a:solidFill>
                          <a:effectLst/>
                          <a:latin typeface="Calibri" panose="020F0502020204030204" pitchFamily="34" charset="0"/>
                        </a:rPr>
                        <a:t>Appliances</a:t>
                      </a:r>
                    </a:p>
                  </a:txBody>
                  <a:tcPr marL="178009"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2</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-12.09</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0.8</a:t>
                      </a:r>
                    </a:p>
                  </a:txBody>
                  <a:tcPr marL="6593" marR="6593" marT="6593" marB="0" anchor="b">
                    <a:lnL>
                      <a:noFill/>
                    </a:lnL>
                    <a:lnR>
                      <a:noFill/>
                    </a:lnR>
                    <a:lnT>
                      <a:noFill/>
                    </a:lnT>
                    <a:lnB>
                      <a:noFill/>
                    </a:lnB>
                  </a:tcPr>
                </a:tc>
                <a:extLst>
                  <a:ext uri="{0D108BD9-81ED-4DB2-BD59-A6C34878D82A}">
                    <a16:rowId xmlns:a16="http://schemas.microsoft.com/office/drawing/2014/main" val="120561874"/>
                  </a:ext>
                </a:extLst>
              </a:tr>
              <a:tr h="137387">
                <a:tc>
                  <a:txBody>
                    <a:bodyPr/>
                    <a:lstStyle/>
                    <a:p>
                      <a:pPr algn="l" fontAlgn="b"/>
                      <a:r>
                        <a:rPr lang="en-GB" sz="800" b="0" i="0" u="none" strike="noStrike">
                          <a:solidFill>
                            <a:srgbClr val="000000"/>
                          </a:solidFill>
                          <a:effectLst/>
                          <a:latin typeface="Calibri" panose="020F0502020204030204" pitchFamily="34" charset="0"/>
                        </a:rPr>
                        <a:t>Art</a:t>
                      </a:r>
                    </a:p>
                  </a:txBody>
                  <a:tcPr marL="178009"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3</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0.7152</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0.2</a:t>
                      </a:r>
                    </a:p>
                  </a:txBody>
                  <a:tcPr marL="6593" marR="6593" marT="6593" marB="0" anchor="b">
                    <a:lnL>
                      <a:noFill/>
                    </a:lnL>
                    <a:lnR>
                      <a:noFill/>
                    </a:lnR>
                    <a:lnT>
                      <a:noFill/>
                    </a:lnT>
                    <a:lnB>
                      <a:noFill/>
                    </a:lnB>
                  </a:tcPr>
                </a:tc>
                <a:extLst>
                  <a:ext uri="{0D108BD9-81ED-4DB2-BD59-A6C34878D82A}">
                    <a16:rowId xmlns:a16="http://schemas.microsoft.com/office/drawing/2014/main" val="3060927016"/>
                  </a:ext>
                </a:extLst>
              </a:tr>
              <a:tr h="137387">
                <a:tc>
                  <a:txBody>
                    <a:bodyPr/>
                    <a:lstStyle/>
                    <a:p>
                      <a:pPr algn="l" fontAlgn="b"/>
                      <a:r>
                        <a:rPr lang="en-GB" sz="800" b="0" i="0" u="none" strike="noStrike">
                          <a:solidFill>
                            <a:srgbClr val="000000"/>
                          </a:solidFill>
                          <a:effectLst/>
                          <a:latin typeface="Calibri" panose="020F0502020204030204" pitchFamily="34" charset="0"/>
                        </a:rPr>
                        <a:t>Binders</a:t>
                      </a:r>
                    </a:p>
                  </a:txBody>
                  <a:tcPr marL="178009" marR="6593" marT="6593" marB="0" anchor="b">
                    <a:lnL>
                      <a:noFill/>
                    </a:lnL>
                    <a:lnR>
                      <a:noFill/>
                    </a:lnR>
                    <a:lnT>
                      <a:noFill/>
                    </a:lnT>
                    <a:lnB>
                      <a:noFill/>
                    </a:lnB>
                    <a:solidFill>
                      <a:srgbClr val="FF0000"/>
                    </a:solidFill>
                  </a:tcPr>
                </a:tc>
                <a:tc>
                  <a:txBody>
                    <a:bodyPr/>
                    <a:lstStyle/>
                    <a:p>
                      <a:pPr algn="r" fontAlgn="b"/>
                      <a:r>
                        <a:rPr lang="en-GB" sz="800" b="0" i="0" u="none" strike="noStrike">
                          <a:solidFill>
                            <a:srgbClr val="000000"/>
                          </a:solidFill>
                          <a:effectLst/>
                          <a:latin typeface="Calibri" panose="020F0502020204030204" pitchFamily="34" charset="0"/>
                        </a:rPr>
                        <a:t>17</a:t>
                      </a:r>
                    </a:p>
                  </a:txBody>
                  <a:tcPr marL="6593" marR="6593" marT="6593" marB="0" anchor="b">
                    <a:lnL>
                      <a:noFill/>
                    </a:lnL>
                    <a:lnR>
                      <a:noFill/>
                    </a:lnR>
                    <a:lnT>
                      <a:noFill/>
                    </a:lnT>
                    <a:lnB>
                      <a:noFill/>
                    </a:lnB>
                    <a:solidFill>
                      <a:srgbClr val="FF0000"/>
                    </a:solidFill>
                  </a:tcPr>
                </a:tc>
                <a:tc>
                  <a:txBody>
                    <a:bodyPr/>
                    <a:lstStyle/>
                    <a:p>
                      <a:pPr algn="r" fontAlgn="b"/>
                      <a:r>
                        <a:rPr lang="en-GB" sz="800" b="0" i="0" u="none" strike="noStrike">
                          <a:solidFill>
                            <a:srgbClr val="000000"/>
                          </a:solidFill>
                          <a:effectLst/>
                          <a:latin typeface="Calibri" panose="020F0502020204030204" pitchFamily="34" charset="0"/>
                        </a:rPr>
                        <a:t>-3742.0672</a:t>
                      </a:r>
                    </a:p>
                  </a:txBody>
                  <a:tcPr marL="6593" marR="6593" marT="6593" marB="0" anchor="b">
                    <a:lnL>
                      <a:noFill/>
                    </a:lnL>
                    <a:lnR>
                      <a:noFill/>
                    </a:lnR>
                    <a:lnT>
                      <a:noFill/>
                    </a:lnT>
                    <a:lnB>
                      <a:noFill/>
                    </a:lnB>
                    <a:solidFill>
                      <a:srgbClr val="FF0000"/>
                    </a:solidFill>
                  </a:tcPr>
                </a:tc>
                <a:tc>
                  <a:txBody>
                    <a:bodyPr/>
                    <a:lstStyle/>
                    <a:p>
                      <a:pPr algn="r" fontAlgn="b"/>
                      <a:r>
                        <a:rPr lang="en-GB" sz="800" b="0" i="0" u="none" strike="noStrike">
                          <a:solidFill>
                            <a:srgbClr val="000000"/>
                          </a:solidFill>
                          <a:effectLst/>
                          <a:latin typeface="Calibri" panose="020F0502020204030204" pitchFamily="34" charset="0"/>
                        </a:rPr>
                        <a:t>2.4</a:t>
                      </a:r>
                    </a:p>
                  </a:txBody>
                  <a:tcPr marL="6593" marR="6593" marT="6593" marB="0" anchor="b">
                    <a:lnL>
                      <a:noFill/>
                    </a:lnL>
                    <a:lnR>
                      <a:noFill/>
                    </a:lnR>
                    <a:lnT>
                      <a:noFill/>
                    </a:lnT>
                    <a:lnB>
                      <a:noFill/>
                    </a:lnB>
                    <a:solidFill>
                      <a:srgbClr val="FF0000"/>
                    </a:solidFill>
                  </a:tcPr>
                </a:tc>
                <a:extLst>
                  <a:ext uri="{0D108BD9-81ED-4DB2-BD59-A6C34878D82A}">
                    <a16:rowId xmlns:a16="http://schemas.microsoft.com/office/drawing/2014/main" val="51188263"/>
                  </a:ext>
                </a:extLst>
              </a:tr>
              <a:tr h="137387">
                <a:tc>
                  <a:txBody>
                    <a:bodyPr/>
                    <a:lstStyle/>
                    <a:p>
                      <a:pPr algn="l" fontAlgn="b"/>
                      <a:r>
                        <a:rPr lang="en-GB" sz="800" b="0" i="0" u="none" strike="noStrike">
                          <a:solidFill>
                            <a:srgbClr val="000000"/>
                          </a:solidFill>
                          <a:effectLst/>
                          <a:latin typeface="Calibri" panose="020F0502020204030204" pitchFamily="34" charset="0"/>
                        </a:rPr>
                        <a:t>Envelopes</a:t>
                      </a:r>
                    </a:p>
                  </a:txBody>
                  <a:tcPr marL="178009"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3</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14.67</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0</a:t>
                      </a:r>
                    </a:p>
                  </a:txBody>
                  <a:tcPr marL="6593" marR="6593" marT="6593" marB="0" anchor="b">
                    <a:lnL>
                      <a:noFill/>
                    </a:lnL>
                    <a:lnR>
                      <a:noFill/>
                    </a:lnR>
                    <a:lnT>
                      <a:noFill/>
                    </a:lnT>
                    <a:lnB>
                      <a:noFill/>
                    </a:lnB>
                  </a:tcPr>
                </a:tc>
                <a:extLst>
                  <a:ext uri="{0D108BD9-81ED-4DB2-BD59-A6C34878D82A}">
                    <a16:rowId xmlns:a16="http://schemas.microsoft.com/office/drawing/2014/main" val="968576063"/>
                  </a:ext>
                </a:extLst>
              </a:tr>
              <a:tr h="137387">
                <a:tc>
                  <a:txBody>
                    <a:bodyPr/>
                    <a:lstStyle/>
                    <a:p>
                      <a:pPr algn="l" fontAlgn="b"/>
                      <a:r>
                        <a:rPr lang="en-GB" sz="800" b="0" i="0" u="none" strike="noStrike">
                          <a:solidFill>
                            <a:srgbClr val="000000"/>
                          </a:solidFill>
                          <a:effectLst/>
                          <a:latin typeface="Calibri" panose="020F0502020204030204" pitchFamily="34" charset="0"/>
                        </a:rPr>
                        <a:t>Paper</a:t>
                      </a:r>
                    </a:p>
                  </a:txBody>
                  <a:tcPr marL="178009"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13</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50.5372</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0.2</a:t>
                      </a:r>
                    </a:p>
                  </a:txBody>
                  <a:tcPr marL="6593" marR="6593" marT="6593" marB="0" anchor="b">
                    <a:lnL>
                      <a:noFill/>
                    </a:lnL>
                    <a:lnR>
                      <a:noFill/>
                    </a:lnR>
                    <a:lnT>
                      <a:noFill/>
                    </a:lnT>
                    <a:lnB>
                      <a:noFill/>
                    </a:lnB>
                  </a:tcPr>
                </a:tc>
                <a:extLst>
                  <a:ext uri="{0D108BD9-81ED-4DB2-BD59-A6C34878D82A}">
                    <a16:rowId xmlns:a16="http://schemas.microsoft.com/office/drawing/2014/main" val="2755882128"/>
                  </a:ext>
                </a:extLst>
              </a:tr>
              <a:tr h="137387">
                <a:tc>
                  <a:txBody>
                    <a:bodyPr/>
                    <a:lstStyle/>
                    <a:p>
                      <a:pPr algn="l" fontAlgn="b"/>
                      <a:r>
                        <a:rPr lang="en-GB" sz="800" b="0" i="0" u="none" strike="noStrike">
                          <a:solidFill>
                            <a:srgbClr val="000000"/>
                          </a:solidFill>
                          <a:effectLst/>
                          <a:latin typeface="Calibri" panose="020F0502020204030204" pitchFamily="34" charset="0"/>
                        </a:rPr>
                        <a:t>Storage</a:t>
                      </a:r>
                    </a:p>
                  </a:txBody>
                  <a:tcPr marL="178009"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7</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76.2471</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0</a:t>
                      </a:r>
                    </a:p>
                  </a:txBody>
                  <a:tcPr marL="6593" marR="6593" marT="6593" marB="0" anchor="b">
                    <a:lnL>
                      <a:noFill/>
                    </a:lnL>
                    <a:lnR>
                      <a:noFill/>
                    </a:lnR>
                    <a:lnT>
                      <a:noFill/>
                    </a:lnT>
                    <a:lnB>
                      <a:noFill/>
                    </a:lnB>
                  </a:tcPr>
                </a:tc>
                <a:extLst>
                  <a:ext uri="{0D108BD9-81ED-4DB2-BD59-A6C34878D82A}">
                    <a16:rowId xmlns:a16="http://schemas.microsoft.com/office/drawing/2014/main" val="2563285178"/>
                  </a:ext>
                </a:extLst>
              </a:tr>
              <a:tr h="137387">
                <a:tc>
                  <a:txBody>
                    <a:bodyPr/>
                    <a:lstStyle/>
                    <a:p>
                      <a:pPr algn="l" fontAlgn="b"/>
                      <a:r>
                        <a:rPr lang="en-GB" sz="800" b="0" i="0" u="none" strike="noStrike">
                          <a:solidFill>
                            <a:srgbClr val="000000"/>
                          </a:solidFill>
                          <a:effectLst/>
                          <a:latin typeface="Calibri" panose="020F0502020204030204" pitchFamily="34" charset="0"/>
                        </a:rPr>
                        <a:t>Technology</a:t>
                      </a:r>
                    </a:p>
                  </a:txBody>
                  <a:tcPr marL="11867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9</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-26.946</a:t>
                      </a:r>
                    </a:p>
                  </a:txBody>
                  <a:tcPr marL="6593" marR="6593" marT="6593" marB="0" anchor="b">
                    <a:lnL>
                      <a:noFill/>
                    </a:lnL>
                    <a:lnR>
                      <a:noFill/>
                    </a:lnR>
                    <a:lnT>
                      <a:noFill/>
                    </a:lnT>
                    <a:lnB>
                      <a:noFill/>
                    </a:lnB>
                  </a:tcPr>
                </a:tc>
                <a:tc>
                  <a:txBody>
                    <a:bodyPr/>
                    <a:lstStyle/>
                    <a:p>
                      <a:pPr algn="r" fontAlgn="b"/>
                      <a:r>
                        <a:rPr lang="en-GB" sz="800" b="0" i="0" u="none" strike="noStrike">
                          <a:solidFill>
                            <a:srgbClr val="000000"/>
                          </a:solidFill>
                          <a:effectLst/>
                          <a:latin typeface="Calibri" panose="020F0502020204030204" pitchFamily="34" charset="0"/>
                        </a:rPr>
                        <a:t>0.2</a:t>
                      </a:r>
                    </a:p>
                  </a:txBody>
                  <a:tcPr marL="6593" marR="6593" marT="6593" marB="0" anchor="b">
                    <a:lnL>
                      <a:noFill/>
                    </a:lnL>
                    <a:lnR>
                      <a:noFill/>
                    </a:lnR>
                    <a:lnT>
                      <a:noFill/>
                    </a:lnT>
                    <a:lnB>
                      <a:noFill/>
                    </a:lnB>
                  </a:tcPr>
                </a:tc>
                <a:extLst>
                  <a:ext uri="{0D108BD9-81ED-4DB2-BD59-A6C34878D82A}">
                    <a16:rowId xmlns:a16="http://schemas.microsoft.com/office/drawing/2014/main" val="836667784"/>
                  </a:ext>
                </a:extLst>
              </a:tr>
              <a:tr h="137387">
                <a:tc>
                  <a:txBody>
                    <a:bodyPr/>
                    <a:lstStyle/>
                    <a:p>
                      <a:pPr algn="l" fontAlgn="b"/>
                      <a:r>
                        <a:rPr lang="en-GB" sz="800" b="0" i="0" u="none" strike="noStrike">
                          <a:solidFill>
                            <a:srgbClr val="000000"/>
                          </a:solidFill>
                          <a:effectLst/>
                          <a:latin typeface="Calibri" panose="020F0502020204030204" pitchFamily="34" charset="0"/>
                        </a:rPr>
                        <a:t>Accessories</a:t>
                      </a:r>
                    </a:p>
                  </a:txBody>
                  <a:tcPr marL="178009" marR="6593" marT="6593" marB="0" anchor="b">
                    <a:lnL>
                      <a:noFill/>
                    </a:lnL>
                    <a:lnR>
                      <a:noFill/>
                    </a:lnR>
                    <a:lnT>
                      <a:noFill/>
                    </a:lnT>
                    <a:lnB>
                      <a:noFill/>
                    </a:lnB>
                  </a:tcPr>
                </a:tc>
                <a:tc>
                  <a:txBody>
                    <a:bodyPr/>
                    <a:lstStyle/>
                    <a:p>
                      <a:pPr algn="r" fontAlgn="b"/>
                      <a:r>
                        <a:rPr lang="en-GB" sz="800" b="0" i="0" u="none" strike="noStrike" dirty="0">
                          <a:solidFill>
                            <a:srgbClr val="000000"/>
                          </a:solidFill>
                          <a:effectLst/>
                          <a:latin typeface="Calibri" panose="020F0502020204030204" pitchFamily="34" charset="0"/>
                        </a:rPr>
                        <a:t>9</a:t>
                      </a:r>
                    </a:p>
                  </a:txBody>
                  <a:tcPr marL="6593" marR="6593" marT="6593" marB="0" anchor="b">
                    <a:lnL>
                      <a:noFill/>
                    </a:lnL>
                    <a:lnR>
                      <a:noFill/>
                    </a:lnR>
                    <a:lnT>
                      <a:noFill/>
                    </a:lnT>
                    <a:lnB>
                      <a:noFill/>
                    </a:lnB>
                  </a:tcPr>
                </a:tc>
                <a:tc>
                  <a:txBody>
                    <a:bodyPr/>
                    <a:lstStyle/>
                    <a:p>
                      <a:pPr algn="r" fontAlgn="b"/>
                      <a:r>
                        <a:rPr lang="en-GB" sz="800" b="0" i="0" u="none" strike="noStrike" dirty="0">
                          <a:solidFill>
                            <a:srgbClr val="000000"/>
                          </a:solidFill>
                          <a:effectLst/>
                          <a:latin typeface="Calibri" panose="020F0502020204030204" pitchFamily="34" charset="0"/>
                        </a:rPr>
                        <a:t>-26.946</a:t>
                      </a:r>
                    </a:p>
                  </a:txBody>
                  <a:tcPr marL="6593" marR="6593" marT="6593" marB="0" anchor="b">
                    <a:lnL>
                      <a:noFill/>
                    </a:lnL>
                    <a:lnR>
                      <a:noFill/>
                    </a:lnR>
                    <a:lnT>
                      <a:noFill/>
                    </a:lnT>
                    <a:lnB>
                      <a:noFill/>
                    </a:lnB>
                  </a:tcPr>
                </a:tc>
                <a:tc>
                  <a:txBody>
                    <a:bodyPr/>
                    <a:lstStyle/>
                    <a:p>
                      <a:pPr algn="r" fontAlgn="b"/>
                      <a:r>
                        <a:rPr lang="en-GB" sz="800" b="0" i="0" u="none" strike="noStrike" dirty="0">
                          <a:solidFill>
                            <a:srgbClr val="000000"/>
                          </a:solidFill>
                          <a:effectLst/>
                          <a:latin typeface="Calibri" panose="020F0502020204030204" pitchFamily="34" charset="0"/>
                        </a:rPr>
                        <a:t>0.2</a:t>
                      </a:r>
                    </a:p>
                  </a:txBody>
                  <a:tcPr marL="6593" marR="6593" marT="6593" marB="0" anchor="b">
                    <a:lnL>
                      <a:noFill/>
                    </a:lnL>
                    <a:lnR>
                      <a:noFill/>
                    </a:lnR>
                    <a:lnT>
                      <a:noFill/>
                    </a:lnT>
                    <a:lnB>
                      <a:noFill/>
                    </a:lnB>
                  </a:tcPr>
                </a:tc>
                <a:extLst>
                  <a:ext uri="{0D108BD9-81ED-4DB2-BD59-A6C34878D82A}">
                    <a16:rowId xmlns:a16="http://schemas.microsoft.com/office/drawing/2014/main" val="2799842246"/>
                  </a:ext>
                </a:extLst>
              </a:tr>
            </a:tbl>
          </a:graphicData>
        </a:graphic>
      </p:graphicFrame>
      <p:graphicFrame>
        <p:nvGraphicFramePr>
          <p:cNvPr id="10" name="Table 9">
            <a:extLst>
              <a:ext uri="{FF2B5EF4-FFF2-40B4-BE49-F238E27FC236}">
                <a16:creationId xmlns:a16="http://schemas.microsoft.com/office/drawing/2014/main" id="{EDAF5321-1E68-85A8-8574-3FBA5943A28E}"/>
              </a:ext>
            </a:extLst>
          </p:cNvPr>
          <p:cNvGraphicFramePr>
            <a:graphicFrameLocks noGrp="1"/>
          </p:cNvGraphicFramePr>
          <p:nvPr>
            <p:extLst>
              <p:ext uri="{D42A27DB-BD31-4B8C-83A1-F6EECF244321}">
                <p14:modId xmlns:p14="http://schemas.microsoft.com/office/powerpoint/2010/main" val="3287642834"/>
              </p:ext>
            </p:extLst>
          </p:nvPr>
        </p:nvGraphicFramePr>
        <p:xfrm>
          <a:off x="7188197" y="1229199"/>
          <a:ext cx="3759199" cy="4533774"/>
        </p:xfrm>
        <a:graphic>
          <a:graphicData uri="http://schemas.openxmlformats.org/drawingml/2006/table">
            <a:tbl>
              <a:tblPr/>
              <a:tblGrid>
                <a:gridCol w="1200699">
                  <a:extLst>
                    <a:ext uri="{9D8B030D-6E8A-4147-A177-3AD203B41FA5}">
                      <a16:colId xmlns:a16="http://schemas.microsoft.com/office/drawing/2014/main" val="185707967"/>
                    </a:ext>
                  </a:extLst>
                </a:gridCol>
                <a:gridCol w="908941">
                  <a:extLst>
                    <a:ext uri="{9D8B030D-6E8A-4147-A177-3AD203B41FA5}">
                      <a16:colId xmlns:a16="http://schemas.microsoft.com/office/drawing/2014/main" val="2484405848"/>
                    </a:ext>
                  </a:extLst>
                </a:gridCol>
                <a:gridCol w="740618">
                  <a:extLst>
                    <a:ext uri="{9D8B030D-6E8A-4147-A177-3AD203B41FA5}">
                      <a16:colId xmlns:a16="http://schemas.microsoft.com/office/drawing/2014/main" val="2216079016"/>
                    </a:ext>
                  </a:extLst>
                </a:gridCol>
                <a:gridCol w="908941">
                  <a:extLst>
                    <a:ext uri="{9D8B030D-6E8A-4147-A177-3AD203B41FA5}">
                      <a16:colId xmlns:a16="http://schemas.microsoft.com/office/drawing/2014/main" val="3946671872"/>
                    </a:ext>
                  </a:extLst>
                </a:gridCol>
              </a:tblGrid>
              <a:tr h="107947">
                <a:tc>
                  <a:txBody>
                    <a:bodyPr/>
                    <a:lstStyle/>
                    <a:p>
                      <a:pPr algn="l" fontAlgn="b"/>
                      <a:r>
                        <a:rPr lang="en-GB" sz="600" b="1" i="0" u="none" strike="noStrike">
                          <a:solidFill>
                            <a:srgbClr val="000000"/>
                          </a:solidFill>
                          <a:effectLst/>
                          <a:latin typeface="Calibri" panose="020F0502020204030204" pitchFamily="34" charset="0"/>
                        </a:rPr>
                        <a:t>Row Labels</a:t>
                      </a:r>
                    </a:p>
                  </a:txBody>
                  <a:tcPr marL="5180" marR="5180" marT="5180" marB="0" anchor="b">
                    <a:lnL>
                      <a:noFill/>
                    </a:lnL>
                    <a:lnR>
                      <a:noFill/>
                    </a:lnR>
                    <a:lnT>
                      <a:noFill/>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en-GB" sz="600" b="1" i="0" u="none" strike="noStrike">
                          <a:solidFill>
                            <a:srgbClr val="000000"/>
                          </a:solidFill>
                          <a:effectLst/>
                          <a:latin typeface="Calibri" panose="020F0502020204030204" pitchFamily="34" charset="0"/>
                        </a:rPr>
                        <a:t>Sum of Quantity</a:t>
                      </a:r>
                    </a:p>
                  </a:txBody>
                  <a:tcPr marL="5180" marR="5180" marT="5180" marB="0" anchor="b">
                    <a:lnL>
                      <a:noFill/>
                    </a:lnL>
                    <a:lnR>
                      <a:noFill/>
                    </a:lnR>
                    <a:lnT>
                      <a:noFill/>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en-GB" sz="600" b="1" i="0" u="none" strike="noStrike">
                          <a:solidFill>
                            <a:srgbClr val="000000"/>
                          </a:solidFill>
                          <a:effectLst/>
                          <a:latin typeface="Calibri" panose="020F0502020204030204" pitchFamily="34" charset="0"/>
                        </a:rPr>
                        <a:t>Sum of Profit</a:t>
                      </a:r>
                    </a:p>
                  </a:txBody>
                  <a:tcPr marL="5180" marR="5180" marT="5180" marB="0" anchor="b">
                    <a:lnL>
                      <a:noFill/>
                    </a:lnL>
                    <a:lnR>
                      <a:noFill/>
                    </a:lnR>
                    <a:lnT>
                      <a:noFill/>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en-GB" sz="600" b="1" i="0" u="none" strike="noStrike">
                          <a:solidFill>
                            <a:srgbClr val="000000"/>
                          </a:solidFill>
                          <a:effectLst/>
                          <a:latin typeface="Calibri" panose="020F0502020204030204" pitchFamily="34" charset="0"/>
                        </a:rPr>
                        <a:t>Sum of Discount</a:t>
                      </a:r>
                    </a:p>
                  </a:txBody>
                  <a:tcPr marL="5180" marR="5180" marT="5180" marB="0" anchor="b">
                    <a:lnL>
                      <a:noFill/>
                    </a:lnL>
                    <a:lnR>
                      <a:noFill/>
                    </a:lnR>
                    <a:lnT>
                      <a:noFill/>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771679545"/>
                  </a:ext>
                </a:extLst>
              </a:tr>
              <a:tr h="107947">
                <a:tc>
                  <a:txBody>
                    <a:bodyPr/>
                    <a:lstStyle/>
                    <a:p>
                      <a:pPr algn="l" fontAlgn="b"/>
                      <a:r>
                        <a:rPr lang="en-GB" sz="600" b="1" i="0" u="none" strike="noStrike">
                          <a:solidFill>
                            <a:srgbClr val="000000"/>
                          </a:solidFill>
                          <a:effectLst/>
                          <a:latin typeface="Calibri" panose="020F0502020204030204" pitchFamily="34" charset="0"/>
                        </a:rPr>
                        <a:t>Sanjit Chand</a:t>
                      </a:r>
                    </a:p>
                  </a:txBody>
                  <a:tcPr marL="5180" marR="5180" marT="518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GB" sz="600" b="1" i="0" u="none" strike="noStrike">
                          <a:solidFill>
                            <a:srgbClr val="000000"/>
                          </a:solidFill>
                          <a:effectLst/>
                          <a:latin typeface="Calibri" panose="020F0502020204030204" pitchFamily="34" charset="0"/>
                        </a:rPr>
                        <a:t>87</a:t>
                      </a:r>
                    </a:p>
                  </a:txBody>
                  <a:tcPr marL="5180" marR="5180" marT="518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GB" sz="600" b="1" i="0" u="none" strike="noStrike" dirty="0">
                          <a:solidFill>
                            <a:srgbClr val="000000"/>
                          </a:solidFill>
                          <a:effectLst/>
                          <a:latin typeface="Calibri" panose="020F0502020204030204" pitchFamily="34" charset="0"/>
                        </a:rPr>
                        <a:t>5757.4119</a:t>
                      </a:r>
                    </a:p>
                  </a:txBody>
                  <a:tcPr marL="5180" marR="5180" marT="518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GB" sz="600" b="1" i="0" u="none" strike="noStrike">
                          <a:solidFill>
                            <a:srgbClr val="000000"/>
                          </a:solidFill>
                          <a:effectLst/>
                          <a:latin typeface="Calibri" panose="020F0502020204030204" pitchFamily="34" charset="0"/>
                        </a:rPr>
                        <a:t>1.4</a:t>
                      </a:r>
                    </a:p>
                  </a:txBody>
                  <a:tcPr marL="5180" marR="5180" marT="518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2963612396"/>
                  </a:ext>
                </a:extLst>
              </a:tr>
              <a:tr h="107947">
                <a:tc>
                  <a:txBody>
                    <a:bodyPr/>
                    <a:lstStyle/>
                    <a:p>
                      <a:pPr algn="l" fontAlgn="b"/>
                      <a:r>
                        <a:rPr lang="en-GB" sz="600" b="1" i="0" u="none" strike="noStrike">
                          <a:solidFill>
                            <a:srgbClr val="000000"/>
                          </a:solidFill>
                          <a:effectLst/>
                          <a:latin typeface="Calibri" panose="020F0502020204030204" pitchFamily="34" charset="0"/>
                        </a:rPr>
                        <a:t>Consumer</a:t>
                      </a:r>
                    </a:p>
                  </a:txBody>
                  <a:tcPr marL="46621" marR="5180" marT="5180"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GB" sz="600" b="1" i="0" u="none" strike="noStrike">
                          <a:solidFill>
                            <a:srgbClr val="000000"/>
                          </a:solidFill>
                          <a:effectLst/>
                          <a:latin typeface="Calibri" panose="020F0502020204030204" pitchFamily="34" charset="0"/>
                        </a:rPr>
                        <a:t>87</a:t>
                      </a:r>
                    </a:p>
                  </a:txBody>
                  <a:tcPr marL="5180" marR="5180" marT="5180"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GB" sz="600" b="1" i="0" u="none" strike="noStrike">
                          <a:solidFill>
                            <a:srgbClr val="000000"/>
                          </a:solidFill>
                          <a:effectLst/>
                          <a:latin typeface="Calibri" panose="020F0502020204030204" pitchFamily="34" charset="0"/>
                        </a:rPr>
                        <a:t>5757.4119</a:t>
                      </a:r>
                    </a:p>
                  </a:txBody>
                  <a:tcPr marL="5180" marR="5180" marT="5180"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GB" sz="600" b="1" i="0" u="none" strike="noStrike">
                          <a:solidFill>
                            <a:srgbClr val="000000"/>
                          </a:solidFill>
                          <a:effectLst/>
                          <a:latin typeface="Calibri" panose="020F0502020204030204" pitchFamily="34" charset="0"/>
                        </a:rPr>
                        <a:t>1.4</a:t>
                      </a:r>
                    </a:p>
                  </a:txBody>
                  <a:tcPr marL="5180" marR="5180" marT="5180" marB="0" anchor="b">
                    <a:lnL>
                      <a:noFill/>
                    </a:lnL>
                    <a:lnR>
                      <a:noFill/>
                    </a:lnR>
                    <a:lnT w="6350" cap="flat" cmpd="sng" algn="ctr">
                      <a:solidFill>
                        <a:srgbClr val="8EA9DB"/>
                      </a:solidFill>
                      <a:prstDash val="solid"/>
                      <a:round/>
                      <a:headEnd type="none" w="med" len="med"/>
                      <a:tailEnd type="none" w="med" len="med"/>
                    </a:lnT>
                    <a:lnB>
                      <a:noFill/>
                    </a:lnB>
                  </a:tcPr>
                </a:tc>
                <a:extLst>
                  <a:ext uri="{0D108BD9-81ED-4DB2-BD59-A6C34878D82A}">
                    <a16:rowId xmlns:a16="http://schemas.microsoft.com/office/drawing/2014/main" val="3514900913"/>
                  </a:ext>
                </a:extLst>
              </a:tr>
              <a:tr h="107947">
                <a:tc>
                  <a:txBody>
                    <a:bodyPr/>
                    <a:lstStyle/>
                    <a:p>
                      <a:pPr algn="l" fontAlgn="b"/>
                      <a:r>
                        <a:rPr lang="en-GB" sz="600" b="0" i="0" u="none" strike="noStrike">
                          <a:solidFill>
                            <a:srgbClr val="000000"/>
                          </a:solidFill>
                          <a:effectLst/>
                          <a:latin typeface="Calibri" panose="020F0502020204030204" pitchFamily="34" charset="0"/>
                        </a:rPr>
                        <a:t>Furniture</a:t>
                      </a:r>
                    </a:p>
                  </a:txBody>
                  <a:tcPr marL="93243"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31</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96.2413</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0.8</a:t>
                      </a:r>
                    </a:p>
                  </a:txBody>
                  <a:tcPr marL="5180" marR="5180" marT="5180" marB="0" anchor="b">
                    <a:lnL>
                      <a:noFill/>
                    </a:lnL>
                    <a:lnR>
                      <a:noFill/>
                    </a:lnR>
                    <a:lnT>
                      <a:noFill/>
                    </a:lnT>
                    <a:lnB>
                      <a:noFill/>
                    </a:lnB>
                  </a:tcPr>
                </a:tc>
                <a:extLst>
                  <a:ext uri="{0D108BD9-81ED-4DB2-BD59-A6C34878D82A}">
                    <a16:rowId xmlns:a16="http://schemas.microsoft.com/office/drawing/2014/main" val="3828008799"/>
                  </a:ext>
                </a:extLst>
              </a:tr>
              <a:tr h="107947">
                <a:tc>
                  <a:txBody>
                    <a:bodyPr/>
                    <a:lstStyle/>
                    <a:p>
                      <a:pPr algn="l" fontAlgn="b"/>
                      <a:r>
                        <a:rPr lang="en-GB" sz="600" b="0" i="0" u="none" strike="noStrike">
                          <a:solidFill>
                            <a:srgbClr val="000000"/>
                          </a:solidFill>
                          <a:effectLst/>
                          <a:latin typeface="Calibri" panose="020F0502020204030204" pitchFamily="34" charset="0"/>
                        </a:rPr>
                        <a:t>Chairs</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11</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-50.2774</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0.8</a:t>
                      </a:r>
                    </a:p>
                  </a:txBody>
                  <a:tcPr marL="5180" marR="5180" marT="5180" marB="0" anchor="b">
                    <a:lnL>
                      <a:noFill/>
                    </a:lnL>
                    <a:lnR>
                      <a:noFill/>
                    </a:lnR>
                    <a:lnT>
                      <a:noFill/>
                    </a:lnT>
                    <a:lnB>
                      <a:noFill/>
                    </a:lnB>
                  </a:tcPr>
                </a:tc>
                <a:extLst>
                  <a:ext uri="{0D108BD9-81ED-4DB2-BD59-A6C34878D82A}">
                    <a16:rowId xmlns:a16="http://schemas.microsoft.com/office/drawing/2014/main" val="1392620316"/>
                  </a:ext>
                </a:extLst>
              </a:tr>
              <a:tr h="107947">
                <a:tc>
                  <a:txBody>
                    <a:bodyPr/>
                    <a:lstStyle/>
                    <a:p>
                      <a:pPr algn="l" fontAlgn="b"/>
                      <a:r>
                        <a:rPr lang="en-GB" sz="600" b="0" i="0" u="none" strike="noStrike">
                          <a:solidFill>
                            <a:srgbClr val="000000"/>
                          </a:solidFill>
                          <a:effectLst/>
                          <a:latin typeface="Calibri" panose="020F0502020204030204" pitchFamily="34" charset="0"/>
                        </a:rPr>
                        <a:t>Furnishings</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20</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146.5187</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a:t>
                      </a:r>
                    </a:p>
                  </a:txBody>
                  <a:tcPr marL="5180" marR="5180" marT="5180" marB="0" anchor="b">
                    <a:lnL>
                      <a:noFill/>
                    </a:lnL>
                    <a:lnR>
                      <a:noFill/>
                    </a:lnR>
                    <a:lnT>
                      <a:noFill/>
                    </a:lnT>
                    <a:lnB>
                      <a:noFill/>
                    </a:lnB>
                  </a:tcPr>
                </a:tc>
                <a:extLst>
                  <a:ext uri="{0D108BD9-81ED-4DB2-BD59-A6C34878D82A}">
                    <a16:rowId xmlns:a16="http://schemas.microsoft.com/office/drawing/2014/main" val="2937455650"/>
                  </a:ext>
                </a:extLst>
              </a:tr>
              <a:tr h="107947">
                <a:tc>
                  <a:txBody>
                    <a:bodyPr/>
                    <a:lstStyle/>
                    <a:p>
                      <a:pPr algn="l" fontAlgn="b"/>
                      <a:r>
                        <a:rPr lang="en-GB" sz="600" b="0" i="0" u="none" strike="noStrike">
                          <a:solidFill>
                            <a:srgbClr val="000000"/>
                          </a:solidFill>
                          <a:effectLst/>
                          <a:latin typeface="Calibri" panose="020F0502020204030204" pitchFamily="34" charset="0"/>
                        </a:rPr>
                        <a:t>Office Supplies</a:t>
                      </a:r>
                    </a:p>
                  </a:txBody>
                  <a:tcPr marL="93243"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55</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5654.8727</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0.6</a:t>
                      </a:r>
                    </a:p>
                  </a:txBody>
                  <a:tcPr marL="5180" marR="5180" marT="5180" marB="0" anchor="b">
                    <a:lnL>
                      <a:noFill/>
                    </a:lnL>
                    <a:lnR>
                      <a:noFill/>
                    </a:lnR>
                    <a:lnT>
                      <a:noFill/>
                    </a:lnT>
                    <a:lnB>
                      <a:noFill/>
                    </a:lnB>
                  </a:tcPr>
                </a:tc>
                <a:extLst>
                  <a:ext uri="{0D108BD9-81ED-4DB2-BD59-A6C34878D82A}">
                    <a16:rowId xmlns:a16="http://schemas.microsoft.com/office/drawing/2014/main" val="1068176652"/>
                  </a:ext>
                </a:extLst>
              </a:tr>
              <a:tr h="107947">
                <a:tc>
                  <a:txBody>
                    <a:bodyPr/>
                    <a:lstStyle/>
                    <a:p>
                      <a:pPr algn="l" fontAlgn="b"/>
                      <a:r>
                        <a:rPr lang="en-GB" sz="600" b="0" i="0" u="none" strike="noStrike">
                          <a:solidFill>
                            <a:srgbClr val="000000"/>
                          </a:solidFill>
                          <a:effectLst/>
                          <a:latin typeface="Calibri" panose="020F0502020204030204" pitchFamily="34" charset="0"/>
                        </a:rPr>
                        <a:t>Art</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3</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2.3328</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0.2</a:t>
                      </a:r>
                    </a:p>
                  </a:txBody>
                  <a:tcPr marL="5180" marR="5180" marT="5180" marB="0" anchor="b">
                    <a:lnL>
                      <a:noFill/>
                    </a:lnL>
                    <a:lnR>
                      <a:noFill/>
                    </a:lnR>
                    <a:lnT>
                      <a:noFill/>
                    </a:lnT>
                    <a:lnB>
                      <a:noFill/>
                    </a:lnB>
                  </a:tcPr>
                </a:tc>
                <a:extLst>
                  <a:ext uri="{0D108BD9-81ED-4DB2-BD59-A6C34878D82A}">
                    <a16:rowId xmlns:a16="http://schemas.microsoft.com/office/drawing/2014/main" val="620168834"/>
                  </a:ext>
                </a:extLst>
              </a:tr>
              <a:tr h="107947">
                <a:tc>
                  <a:txBody>
                    <a:bodyPr/>
                    <a:lstStyle/>
                    <a:p>
                      <a:pPr algn="l" fontAlgn="b"/>
                      <a:r>
                        <a:rPr lang="en-GB" sz="600" b="0" i="0" u="none" strike="noStrike">
                          <a:solidFill>
                            <a:srgbClr val="000000"/>
                          </a:solidFill>
                          <a:effectLst/>
                          <a:latin typeface="Calibri" panose="020F0502020204030204" pitchFamily="34" charset="0"/>
                        </a:rPr>
                        <a:t>Binders</a:t>
                      </a:r>
                    </a:p>
                  </a:txBody>
                  <a:tcPr marL="139864" marR="5180" marT="5180" marB="0" anchor="b">
                    <a:lnL>
                      <a:noFill/>
                    </a:lnL>
                    <a:lnR>
                      <a:noFill/>
                    </a:lnR>
                    <a:lnT>
                      <a:noFill/>
                    </a:lnT>
                    <a:lnB>
                      <a:noFill/>
                    </a:lnB>
                    <a:solidFill>
                      <a:srgbClr val="00B050"/>
                    </a:solidFill>
                  </a:tcPr>
                </a:tc>
                <a:tc>
                  <a:txBody>
                    <a:bodyPr/>
                    <a:lstStyle/>
                    <a:p>
                      <a:pPr algn="r" fontAlgn="b"/>
                      <a:r>
                        <a:rPr lang="en-GB" sz="600" b="0" i="0" u="none" strike="noStrike">
                          <a:solidFill>
                            <a:srgbClr val="000000"/>
                          </a:solidFill>
                          <a:effectLst/>
                          <a:latin typeface="Calibri" panose="020F0502020204030204" pitchFamily="34" charset="0"/>
                        </a:rPr>
                        <a:t>22</a:t>
                      </a:r>
                    </a:p>
                  </a:txBody>
                  <a:tcPr marL="5180" marR="5180" marT="5180" marB="0" anchor="b">
                    <a:lnL>
                      <a:noFill/>
                    </a:lnL>
                    <a:lnR>
                      <a:noFill/>
                    </a:lnR>
                    <a:lnT>
                      <a:noFill/>
                    </a:lnT>
                    <a:lnB>
                      <a:noFill/>
                    </a:lnB>
                    <a:solidFill>
                      <a:srgbClr val="00B050"/>
                    </a:solidFill>
                  </a:tcPr>
                </a:tc>
                <a:tc>
                  <a:txBody>
                    <a:bodyPr/>
                    <a:lstStyle/>
                    <a:p>
                      <a:pPr algn="r" fontAlgn="b"/>
                      <a:r>
                        <a:rPr lang="en-GB" sz="600" b="0" i="0" u="none" strike="noStrike">
                          <a:solidFill>
                            <a:srgbClr val="000000"/>
                          </a:solidFill>
                          <a:effectLst/>
                          <a:latin typeface="Calibri" panose="020F0502020204030204" pitchFamily="34" charset="0"/>
                        </a:rPr>
                        <a:t>5549.1365</a:t>
                      </a:r>
                    </a:p>
                  </a:txBody>
                  <a:tcPr marL="5180" marR="5180" marT="5180" marB="0" anchor="b">
                    <a:lnL>
                      <a:noFill/>
                    </a:lnL>
                    <a:lnR>
                      <a:noFill/>
                    </a:lnR>
                    <a:lnT>
                      <a:noFill/>
                    </a:lnT>
                    <a:lnB>
                      <a:noFill/>
                    </a:lnB>
                    <a:solidFill>
                      <a:srgbClr val="00B050"/>
                    </a:solidFill>
                  </a:tcPr>
                </a:tc>
                <a:tc>
                  <a:txBody>
                    <a:bodyPr/>
                    <a:lstStyle/>
                    <a:p>
                      <a:pPr algn="r" fontAlgn="b"/>
                      <a:r>
                        <a:rPr lang="en-GB" sz="600" b="0" i="0" u="none" strike="noStrike">
                          <a:solidFill>
                            <a:srgbClr val="000000"/>
                          </a:solidFill>
                          <a:effectLst/>
                          <a:latin typeface="Calibri" panose="020F0502020204030204" pitchFamily="34" charset="0"/>
                        </a:rPr>
                        <a:t>0.4</a:t>
                      </a:r>
                    </a:p>
                  </a:txBody>
                  <a:tcPr marL="5180" marR="5180" marT="5180" marB="0" anchor="b">
                    <a:lnL>
                      <a:noFill/>
                    </a:lnL>
                    <a:lnR>
                      <a:noFill/>
                    </a:lnR>
                    <a:lnT>
                      <a:noFill/>
                    </a:lnT>
                    <a:lnB>
                      <a:noFill/>
                    </a:lnB>
                    <a:solidFill>
                      <a:srgbClr val="00B050"/>
                    </a:solidFill>
                  </a:tcPr>
                </a:tc>
                <a:extLst>
                  <a:ext uri="{0D108BD9-81ED-4DB2-BD59-A6C34878D82A}">
                    <a16:rowId xmlns:a16="http://schemas.microsoft.com/office/drawing/2014/main" val="3261978830"/>
                  </a:ext>
                </a:extLst>
              </a:tr>
              <a:tr h="107947">
                <a:tc>
                  <a:txBody>
                    <a:bodyPr/>
                    <a:lstStyle/>
                    <a:p>
                      <a:pPr algn="l" fontAlgn="b"/>
                      <a:r>
                        <a:rPr lang="en-GB" sz="600" b="0" i="0" u="none" strike="noStrike">
                          <a:solidFill>
                            <a:srgbClr val="000000"/>
                          </a:solidFill>
                          <a:effectLst/>
                          <a:latin typeface="Calibri" panose="020F0502020204030204" pitchFamily="34" charset="0"/>
                        </a:rPr>
                        <a:t>Envelopes</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3</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10.4832</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a:t>
                      </a:r>
                    </a:p>
                  </a:txBody>
                  <a:tcPr marL="5180" marR="5180" marT="5180" marB="0" anchor="b">
                    <a:lnL>
                      <a:noFill/>
                    </a:lnL>
                    <a:lnR>
                      <a:noFill/>
                    </a:lnR>
                    <a:lnT>
                      <a:noFill/>
                    </a:lnT>
                    <a:lnB>
                      <a:noFill/>
                    </a:lnB>
                  </a:tcPr>
                </a:tc>
                <a:extLst>
                  <a:ext uri="{0D108BD9-81ED-4DB2-BD59-A6C34878D82A}">
                    <a16:rowId xmlns:a16="http://schemas.microsoft.com/office/drawing/2014/main" val="609936610"/>
                  </a:ext>
                </a:extLst>
              </a:tr>
              <a:tr h="107947">
                <a:tc>
                  <a:txBody>
                    <a:bodyPr/>
                    <a:lstStyle/>
                    <a:p>
                      <a:pPr algn="l" fontAlgn="b"/>
                      <a:r>
                        <a:rPr lang="en-GB" sz="600" b="0" i="0" u="none" strike="noStrike">
                          <a:solidFill>
                            <a:srgbClr val="000000"/>
                          </a:solidFill>
                          <a:effectLst/>
                          <a:latin typeface="Calibri" panose="020F0502020204030204" pitchFamily="34" charset="0"/>
                        </a:rPr>
                        <a:t>Fasteners</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3</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0.2016</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a:t>
                      </a:r>
                    </a:p>
                  </a:txBody>
                  <a:tcPr marL="5180" marR="5180" marT="5180" marB="0" anchor="b">
                    <a:lnL>
                      <a:noFill/>
                    </a:lnL>
                    <a:lnR>
                      <a:noFill/>
                    </a:lnR>
                    <a:lnT>
                      <a:noFill/>
                    </a:lnT>
                    <a:lnB>
                      <a:noFill/>
                    </a:lnB>
                  </a:tcPr>
                </a:tc>
                <a:extLst>
                  <a:ext uri="{0D108BD9-81ED-4DB2-BD59-A6C34878D82A}">
                    <a16:rowId xmlns:a16="http://schemas.microsoft.com/office/drawing/2014/main" val="3723837121"/>
                  </a:ext>
                </a:extLst>
              </a:tr>
              <a:tr h="107947">
                <a:tc>
                  <a:txBody>
                    <a:bodyPr/>
                    <a:lstStyle/>
                    <a:p>
                      <a:pPr algn="l" fontAlgn="b"/>
                      <a:r>
                        <a:rPr lang="en-GB" sz="600" b="0" i="0" u="none" strike="noStrike">
                          <a:solidFill>
                            <a:srgbClr val="000000"/>
                          </a:solidFill>
                          <a:effectLst/>
                          <a:latin typeface="Calibri" panose="020F0502020204030204" pitchFamily="34" charset="0"/>
                        </a:rPr>
                        <a:t>Labels</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9</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13.3056</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a:t>
                      </a:r>
                    </a:p>
                  </a:txBody>
                  <a:tcPr marL="5180" marR="5180" marT="5180" marB="0" anchor="b">
                    <a:lnL>
                      <a:noFill/>
                    </a:lnL>
                    <a:lnR>
                      <a:noFill/>
                    </a:lnR>
                    <a:lnT>
                      <a:noFill/>
                    </a:lnT>
                    <a:lnB>
                      <a:noFill/>
                    </a:lnB>
                  </a:tcPr>
                </a:tc>
                <a:extLst>
                  <a:ext uri="{0D108BD9-81ED-4DB2-BD59-A6C34878D82A}">
                    <a16:rowId xmlns:a16="http://schemas.microsoft.com/office/drawing/2014/main" val="2852667460"/>
                  </a:ext>
                </a:extLst>
              </a:tr>
              <a:tr h="107947">
                <a:tc>
                  <a:txBody>
                    <a:bodyPr/>
                    <a:lstStyle/>
                    <a:p>
                      <a:pPr algn="l" fontAlgn="b"/>
                      <a:r>
                        <a:rPr lang="en-GB" sz="600" b="0" i="0" u="none" strike="noStrike">
                          <a:solidFill>
                            <a:srgbClr val="000000"/>
                          </a:solidFill>
                          <a:effectLst/>
                          <a:latin typeface="Calibri" panose="020F0502020204030204" pitchFamily="34" charset="0"/>
                        </a:rPr>
                        <a:t>Paper</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10</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63.217</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a:t>
                      </a:r>
                    </a:p>
                  </a:txBody>
                  <a:tcPr marL="5180" marR="5180" marT="5180" marB="0" anchor="b">
                    <a:lnL>
                      <a:noFill/>
                    </a:lnL>
                    <a:lnR>
                      <a:noFill/>
                    </a:lnR>
                    <a:lnT>
                      <a:noFill/>
                    </a:lnT>
                    <a:lnB>
                      <a:noFill/>
                    </a:lnB>
                  </a:tcPr>
                </a:tc>
                <a:extLst>
                  <a:ext uri="{0D108BD9-81ED-4DB2-BD59-A6C34878D82A}">
                    <a16:rowId xmlns:a16="http://schemas.microsoft.com/office/drawing/2014/main" val="2723771380"/>
                  </a:ext>
                </a:extLst>
              </a:tr>
              <a:tr h="107947">
                <a:tc>
                  <a:txBody>
                    <a:bodyPr/>
                    <a:lstStyle/>
                    <a:p>
                      <a:pPr algn="l" fontAlgn="b"/>
                      <a:r>
                        <a:rPr lang="en-GB" sz="600" b="0" i="0" u="none" strike="noStrike">
                          <a:solidFill>
                            <a:srgbClr val="000000"/>
                          </a:solidFill>
                          <a:effectLst/>
                          <a:latin typeface="Calibri" panose="020F0502020204030204" pitchFamily="34" charset="0"/>
                        </a:rPr>
                        <a:t>Storage</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5</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16.196</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a:t>
                      </a:r>
                    </a:p>
                  </a:txBody>
                  <a:tcPr marL="5180" marR="5180" marT="5180" marB="0" anchor="b">
                    <a:lnL>
                      <a:noFill/>
                    </a:lnL>
                    <a:lnR>
                      <a:noFill/>
                    </a:lnR>
                    <a:lnT>
                      <a:noFill/>
                    </a:lnT>
                    <a:lnB>
                      <a:noFill/>
                    </a:lnB>
                  </a:tcPr>
                </a:tc>
                <a:extLst>
                  <a:ext uri="{0D108BD9-81ED-4DB2-BD59-A6C34878D82A}">
                    <a16:rowId xmlns:a16="http://schemas.microsoft.com/office/drawing/2014/main" val="2914791352"/>
                  </a:ext>
                </a:extLst>
              </a:tr>
              <a:tr h="107947">
                <a:tc>
                  <a:txBody>
                    <a:bodyPr/>
                    <a:lstStyle/>
                    <a:p>
                      <a:pPr algn="l" fontAlgn="b"/>
                      <a:r>
                        <a:rPr lang="en-GB" sz="600" b="0" i="0" u="none" strike="noStrike">
                          <a:solidFill>
                            <a:srgbClr val="000000"/>
                          </a:solidFill>
                          <a:effectLst/>
                          <a:latin typeface="Calibri" panose="020F0502020204030204" pitchFamily="34" charset="0"/>
                        </a:rPr>
                        <a:t>Technology</a:t>
                      </a:r>
                    </a:p>
                  </a:txBody>
                  <a:tcPr marL="93243"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1</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6.2979</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a:t>
                      </a:r>
                    </a:p>
                  </a:txBody>
                  <a:tcPr marL="5180" marR="5180" marT="5180" marB="0" anchor="b">
                    <a:lnL>
                      <a:noFill/>
                    </a:lnL>
                    <a:lnR>
                      <a:noFill/>
                    </a:lnR>
                    <a:lnT>
                      <a:noFill/>
                    </a:lnT>
                    <a:lnB>
                      <a:noFill/>
                    </a:lnB>
                  </a:tcPr>
                </a:tc>
                <a:extLst>
                  <a:ext uri="{0D108BD9-81ED-4DB2-BD59-A6C34878D82A}">
                    <a16:rowId xmlns:a16="http://schemas.microsoft.com/office/drawing/2014/main" val="1426185293"/>
                  </a:ext>
                </a:extLst>
              </a:tr>
              <a:tr h="107947">
                <a:tc>
                  <a:txBody>
                    <a:bodyPr/>
                    <a:lstStyle/>
                    <a:p>
                      <a:pPr algn="l" fontAlgn="b"/>
                      <a:r>
                        <a:rPr lang="en-GB" sz="600" b="0" i="0" u="none" strike="noStrike">
                          <a:solidFill>
                            <a:srgbClr val="000000"/>
                          </a:solidFill>
                          <a:effectLst/>
                          <a:latin typeface="Calibri" panose="020F0502020204030204" pitchFamily="34" charset="0"/>
                        </a:rPr>
                        <a:t>Accessories</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1</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6.2979</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a:t>
                      </a:r>
                    </a:p>
                  </a:txBody>
                  <a:tcPr marL="5180" marR="5180" marT="5180" marB="0" anchor="b">
                    <a:lnL>
                      <a:noFill/>
                    </a:lnL>
                    <a:lnR>
                      <a:noFill/>
                    </a:lnR>
                    <a:lnT>
                      <a:noFill/>
                    </a:lnT>
                    <a:lnB>
                      <a:noFill/>
                    </a:lnB>
                  </a:tcPr>
                </a:tc>
                <a:extLst>
                  <a:ext uri="{0D108BD9-81ED-4DB2-BD59-A6C34878D82A}">
                    <a16:rowId xmlns:a16="http://schemas.microsoft.com/office/drawing/2014/main" val="2014497021"/>
                  </a:ext>
                </a:extLst>
              </a:tr>
              <a:tr h="107947">
                <a:tc>
                  <a:txBody>
                    <a:bodyPr/>
                    <a:lstStyle/>
                    <a:p>
                      <a:pPr algn="l" fontAlgn="b"/>
                      <a:r>
                        <a:rPr lang="en-GB" sz="600" b="1" i="0" u="none" strike="noStrike">
                          <a:solidFill>
                            <a:srgbClr val="000000"/>
                          </a:solidFill>
                          <a:effectLst/>
                          <a:latin typeface="Calibri" panose="020F0502020204030204" pitchFamily="34" charset="0"/>
                        </a:rPr>
                        <a:t>Raymond Buch</a:t>
                      </a:r>
                    </a:p>
                  </a:txBody>
                  <a:tcPr marL="5180" marR="5180" marT="5180" marB="0" anchor="b">
                    <a:lnL>
                      <a:noFill/>
                    </a:lnL>
                    <a:lnR>
                      <a:noFill/>
                    </a:lnR>
                    <a:lnT>
                      <a:noFill/>
                    </a:lnT>
                    <a:lnB w="6350" cap="flat" cmpd="sng" algn="ctr">
                      <a:solidFill>
                        <a:srgbClr val="8EA9DB"/>
                      </a:solidFill>
                      <a:prstDash val="solid"/>
                      <a:round/>
                      <a:headEnd type="none" w="med" len="med"/>
                      <a:tailEnd type="none" w="med" len="med"/>
                    </a:lnB>
                  </a:tcPr>
                </a:tc>
                <a:tc>
                  <a:txBody>
                    <a:bodyPr/>
                    <a:lstStyle/>
                    <a:p>
                      <a:pPr algn="r" fontAlgn="b"/>
                      <a:r>
                        <a:rPr lang="en-GB" sz="600" b="1" i="0" u="none" strike="noStrike">
                          <a:solidFill>
                            <a:srgbClr val="000000"/>
                          </a:solidFill>
                          <a:effectLst/>
                          <a:latin typeface="Calibri" panose="020F0502020204030204" pitchFamily="34" charset="0"/>
                        </a:rPr>
                        <a:t>71</a:t>
                      </a:r>
                    </a:p>
                  </a:txBody>
                  <a:tcPr marL="5180" marR="5180" marT="5180" marB="0" anchor="b">
                    <a:lnL>
                      <a:noFill/>
                    </a:lnL>
                    <a:lnR>
                      <a:noFill/>
                    </a:lnR>
                    <a:lnT>
                      <a:noFill/>
                    </a:lnT>
                    <a:lnB w="6350" cap="flat" cmpd="sng" algn="ctr">
                      <a:solidFill>
                        <a:srgbClr val="8EA9DB"/>
                      </a:solidFill>
                      <a:prstDash val="solid"/>
                      <a:round/>
                      <a:headEnd type="none" w="med" len="med"/>
                      <a:tailEnd type="none" w="med" len="med"/>
                    </a:lnB>
                  </a:tcPr>
                </a:tc>
                <a:tc>
                  <a:txBody>
                    <a:bodyPr/>
                    <a:lstStyle/>
                    <a:p>
                      <a:pPr algn="r" fontAlgn="b"/>
                      <a:r>
                        <a:rPr lang="en-GB" sz="600" b="1" i="0" u="none" strike="noStrike">
                          <a:solidFill>
                            <a:srgbClr val="000000"/>
                          </a:solidFill>
                          <a:effectLst/>
                          <a:latin typeface="Calibri" panose="020F0502020204030204" pitchFamily="34" charset="0"/>
                        </a:rPr>
                        <a:t>6976.0959</a:t>
                      </a:r>
                    </a:p>
                  </a:txBody>
                  <a:tcPr marL="5180" marR="5180" marT="5180" marB="0" anchor="b">
                    <a:lnL>
                      <a:noFill/>
                    </a:lnL>
                    <a:lnR>
                      <a:noFill/>
                    </a:lnR>
                    <a:lnT>
                      <a:noFill/>
                    </a:lnT>
                    <a:lnB w="6350" cap="flat" cmpd="sng" algn="ctr">
                      <a:solidFill>
                        <a:srgbClr val="8EA9DB"/>
                      </a:solidFill>
                      <a:prstDash val="solid"/>
                      <a:round/>
                      <a:headEnd type="none" w="med" len="med"/>
                      <a:tailEnd type="none" w="med" len="med"/>
                    </a:lnB>
                  </a:tcPr>
                </a:tc>
                <a:tc>
                  <a:txBody>
                    <a:bodyPr/>
                    <a:lstStyle/>
                    <a:p>
                      <a:pPr algn="r" fontAlgn="b"/>
                      <a:r>
                        <a:rPr lang="en-GB" sz="600" b="1" i="0" u="none" strike="noStrike">
                          <a:solidFill>
                            <a:srgbClr val="000000"/>
                          </a:solidFill>
                          <a:effectLst/>
                          <a:latin typeface="Calibri" panose="020F0502020204030204" pitchFamily="34" charset="0"/>
                        </a:rPr>
                        <a:t>1.7</a:t>
                      </a:r>
                    </a:p>
                  </a:txBody>
                  <a:tcPr marL="5180" marR="5180" marT="5180" marB="0" anchor="b">
                    <a:lnL>
                      <a:noFill/>
                    </a:lnL>
                    <a:lnR>
                      <a:noFill/>
                    </a:lnR>
                    <a:lnT>
                      <a:noFill/>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1818337158"/>
                  </a:ext>
                </a:extLst>
              </a:tr>
              <a:tr h="107947">
                <a:tc>
                  <a:txBody>
                    <a:bodyPr/>
                    <a:lstStyle/>
                    <a:p>
                      <a:pPr algn="l" fontAlgn="b"/>
                      <a:r>
                        <a:rPr lang="en-GB" sz="600" b="1" i="0" u="none" strike="noStrike">
                          <a:solidFill>
                            <a:srgbClr val="000000"/>
                          </a:solidFill>
                          <a:effectLst/>
                          <a:latin typeface="Calibri" panose="020F0502020204030204" pitchFamily="34" charset="0"/>
                        </a:rPr>
                        <a:t>Consumer</a:t>
                      </a:r>
                    </a:p>
                  </a:txBody>
                  <a:tcPr marL="46621" marR="5180" marT="5180"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GB" sz="600" b="1" i="0" u="none" strike="noStrike">
                          <a:solidFill>
                            <a:srgbClr val="000000"/>
                          </a:solidFill>
                          <a:effectLst/>
                          <a:latin typeface="Calibri" panose="020F0502020204030204" pitchFamily="34" charset="0"/>
                        </a:rPr>
                        <a:t>71</a:t>
                      </a:r>
                    </a:p>
                  </a:txBody>
                  <a:tcPr marL="5180" marR="5180" marT="5180"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GB" sz="600" b="1" i="0" u="none" strike="noStrike">
                          <a:solidFill>
                            <a:srgbClr val="000000"/>
                          </a:solidFill>
                          <a:effectLst/>
                          <a:latin typeface="Calibri" panose="020F0502020204030204" pitchFamily="34" charset="0"/>
                        </a:rPr>
                        <a:t>6976.0959</a:t>
                      </a:r>
                    </a:p>
                  </a:txBody>
                  <a:tcPr marL="5180" marR="5180" marT="5180"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GB" sz="600" b="1" i="0" u="none" strike="noStrike">
                          <a:solidFill>
                            <a:srgbClr val="000000"/>
                          </a:solidFill>
                          <a:effectLst/>
                          <a:latin typeface="Calibri" panose="020F0502020204030204" pitchFamily="34" charset="0"/>
                        </a:rPr>
                        <a:t>1.7</a:t>
                      </a:r>
                    </a:p>
                  </a:txBody>
                  <a:tcPr marL="5180" marR="5180" marT="5180" marB="0" anchor="b">
                    <a:lnL>
                      <a:noFill/>
                    </a:lnL>
                    <a:lnR>
                      <a:noFill/>
                    </a:lnR>
                    <a:lnT w="6350" cap="flat" cmpd="sng" algn="ctr">
                      <a:solidFill>
                        <a:srgbClr val="8EA9DB"/>
                      </a:solidFill>
                      <a:prstDash val="solid"/>
                      <a:round/>
                      <a:headEnd type="none" w="med" len="med"/>
                      <a:tailEnd type="none" w="med" len="med"/>
                    </a:lnT>
                    <a:lnB>
                      <a:noFill/>
                    </a:lnB>
                  </a:tcPr>
                </a:tc>
                <a:extLst>
                  <a:ext uri="{0D108BD9-81ED-4DB2-BD59-A6C34878D82A}">
                    <a16:rowId xmlns:a16="http://schemas.microsoft.com/office/drawing/2014/main" val="500623094"/>
                  </a:ext>
                </a:extLst>
              </a:tr>
              <a:tr h="107947">
                <a:tc>
                  <a:txBody>
                    <a:bodyPr/>
                    <a:lstStyle/>
                    <a:p>
                      <a:pPr algn="l" fontAlgn="b"/>
                      <a:r>
                        <a:rPr lang="en-GB" sz="600" b="0" i="0" u="none" strike="noStrike">
                          <a:solidFill>
                            <a:srgbClr val="000000"/>
                          </a:solidFill>
                          <a:effectLst/>
                          <a:latin typeface="Calibri" panose="020F0502020204030204" pitchFamily="34" charset="0"/>
                        </a:rPr>
                        <a:t>Furniture</a:t>
                      </a:r>
                    </a:p>
                  </a:txBody>
                  <a:tcPr marL="93243"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7</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24.711</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0.2</a:t>
                      </a:r>
                    </a:p>
                  </a:txBody>
                  <a:tcPr marL="5180" marR="5180" marT="5180" marB="0" anchor="b">
                    <a:lnL>
                      <a:noFill/>
                    </a:lnL>
                    <a:lnR>
                      <a:noFill/>
                    </a:lnR>
                    <a:lnT>
                      <a:noFill/>
                    </a:lnT>
                    <a:lnB>
                      <a:noFill/>
                    </a:lnB>
                  </a:tcPr>
                </a:tc>
                <a:extLst>
                  <a:ext uri="{0D108BD9-81ED-4DB2-BD59-A6C34878D82A}">
                    <a16:rowId xmlns:a16="http://schemas.microsoft.com/office/drawing/2014/main" val="477400667"/>
                  </a:ext>
                </a:extLst>
              </a:tr>
              <a:tr h="107947">
                <a:tc>
                  <a:txBody>
                    <a:bodyPr/>
                    <a:lstStyle/>
                    <a:p>
                      <a:pPr algn="l" fontAlgn="b"/>
                      <a:r>
                        <a:rPr lang="en-GB" sz="600" b="0" i="0" u="none" strike="noStrike">
                          <a:solidFill>
                            <a:srgbClr val="000000"/>
                          </a:solidFill>
                          <a:effectLst/>
                          <a:latin typeface="Calibri" panose="020F0502020204030204" pitchFamily="34" charset="0"/>
                        </a:rPr>
                        <a:t>Furnishings</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7</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24.711</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0.2</a:t>
                      </a:r>
                    </a:p>
                  </a:txBody>
                  <a:tcPr marL="5180" marR="5180" marT="5180" marB="0" anchor="b">
                    <a:lnL>
                      <a:noFill/>
                    </a:lnL>
                    <a:lnR>
                      <a:noFill/>
                    </a:lnR>
                    <a:lnT>
                      <a:noFill/>
                    </a:lnT>
                    <a:lnB>
                      <a:noFill/>
                    </a:lnB>
                  </a:tcPr>
                </a:tc>
                <a:extLst>
                  <a:ext uri="{0D108BD9-81ED-4DB2-BD59-A6C34878D82A}">
                    <a16:rowId xmlns:a16="http://schemas.microsoft.com/office/drawing/2014/main" val="1752750832"/>
                  </a:ext>
                </a:extLst>
              </a:tr>
              <a:tr h="107947">
                <a:tc>
                  <a:txBody>
                    <a:bodyPr/>
                    <a:lstStyle/>
                    <a:p>
                      <a:pPr algn="l" fontAlgn="b"/>
                      <a:r>
                        <a:rPr lang="en-GB" sz="600" b="0" i="0" u="none" strike="noStrike">
                          <a:solidFill>
                            <a:srgbClr val="000000"/>
                          </a:solidFill>
                          <a:effectLst/>
                          <a:latin typeface="Calibri" panose="020F0502020204030204" pitchFamily="34" charset="0"/>
                        </a:rPr>
                        <a:t>Office Supplies</a:t>
                      </a:r>
                    </a:p>
                  </a:txBody>
                  <a:tcPr marL="93243"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48</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173.8676</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1.1</a:t>
                      </a:r>
                    </a:p>
                  </a:txBody>
                  <a:tcPr marL="5180" marR="5180" marT="5180" marB="0" anchor="b">
                    <a:lnL>
                      <a:noFill/>
                    </a:lnL>
                    <a:lnR>
                      <a:noFill/>
                    </a:lnR>
                    <a:lnT>
                      <a:noFill/>
                    </a:lnT>
                    <a:lnB>
                      <a:noFill/>
                    </a:lnB>
                  </a:tcPr>
                </a:tc>
                <a:extLst>
                  <a:ext uri="{0D108BD9-81ED-4DB2-BD59-A6C34878D82A}">
                    <a16:rowId xmlns:a16="http://schemas.microsoft.com/office/drawing/2014/main" val="4106510708"/>
                  </a:ext>
                </a:extLst>
              </a:tr>
              <a:tr h="107947">
                <a:tc>
                  <a:txBody>
                    <a:bodyPr/>
                    <a:lstStyle/>
                    <a:p>
                      <a:pPr algn="l" fontAlgn="b"/>
                      <a:r>
                        <a:rPr lang="en-GB" sz="600" b="0" i="0" u="none" strike="noStrike">
                          <a:solidFill>
                            <a:srgbClr val="000000"/>
                          </a:solidFill>
                          <a:effectLst/>
                          <a:latin typeface="Calibri" panose="020F0502020204030204" pitchFamily="34" charset="0"/>
                        </a:rPr>
                        <a:t>Appliances</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7</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50.0346</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a:t>
                      </a:r>
                    </a:p>
                  </a:txBody>
                  <a:tcPr marL="5180" marR="5180" marT="5180" marB="0" anchor="b">
                    <a:lnL>
                      <a:noFill/>
                    </a:lnL>
                    <a:lnR>
                      <a:noFill/>
                    </a:lnR>
                    <a:lnT>
                      <a:noFill/>
                    </a:lnT>
                    <a:lnB>
                      <a:noFill/>
                    </a:lnB>
                  </a:tcPr>
                </a:tc>
                <a:extLst>
                  <a:ext uri="{0D108BD9-81ED-4DB2-BD59-A6C34878D82A}">
                    <a16:rowId xmlns:a16="http://schemas.microsoft.com/office/drawing/2014/main" val="1519936468"/>
                  </a:ext>
                </a:extLst>
              </a:tr>
              <a:tr h="107947">
                <a:tc>
                  <a:txBody>
                    <a:bodyPr/>
                    <a:lstStyle/>
                    <a:p>
                      <a:pPr algn="l" fontAlgn="b"/>
                      <a:r>
                        <a:rPr lang="en-GB" sz="600" b="0" i="0" u="none" strike="noStrike">
                          <a:solidFill>
                            <a:srgbClr val="000000"/>
                          </a:solidFill>
                          <a:effectLst/>
                          <a:latin typeface="Calibri" panose="020F0502020204030204" pitchFamily="34" charset="0"/>
                        </a:rPr>
                        <a:t>Art</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23</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98.763</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0.4</a:t>
                      </a:r>
                    </a:p>
                  </a:txBody>
                  <a:tcPr marL="5180" marR="5180" marT="5180" marB="0" anchor="b">
                    <a:lnL>
                      <a:noFill/>
                    </a:lnL>
                    <a:lnR>
                      <a:noFill/>
                    </a:lnR>
                    <a:lnT>
                      <a:noFill/>
                    </a:lnT>
                    <a:lnB>
                      <a:noFill/>
                    </a:lnB>
                  </a:tcPr>
                </a:tc>
                <a:extLst>
                  <a:ext uri="{0D108BD9-81ED-4DB2-BD59-A6C34878D82A}">
                    <a16:rowId xmlns:a16="http://schemas.microsoft.com/office/drawing/2014/main" val="1276987897"/>
                  </a:ext>
                </a:extLst>
              </a:tr>
              <a:tr h="107947">
                <a:tc>
                  <a:txBody>
                    <a:bodyPr/>
                    <a:lstStyle/>
                    <a:p>
                      <a:pPr algn="l" fontAlgn="b"/>
                      <a:r>
                        <a:rPr lang="en-GB" sz="600" b="0" i="0" u="none" strike="noStrike">
                          <a:solidFill>
                            <a:srgbClr val="000000"/>
                          </a:solidFill>
                          <a:effectLst/>
                          <a:latin typeface="Calibri" panose="020F0502020204030204" pitchFamily="34" charset="0"/>
                        </a:rPr>
                        <a:t>Binders</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3</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-8.6457</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0.7</a:t>
                      </a:r>
                    </a:p>
                  </a:txBody>
                  <a:tcPr marL="5180" marR="5180" marT="5180" marB="0" anchor="b">
                    <a:lnL>
                      <a:noFill/>
                    </a:lnL>
                    <a:lnR>
                      <a:noFill/>
                    </a:lnR>
                    <a:lnT>
                      <a:noFill/>
                    </a:lnT>
                    <a:lnB>
                      <a:noFill/>
                    </a:lnB>
                  </a:tcPr>
                </a:tc>
                <a:extLst>
                  <a:ext uri="{0D108BD9-81ED-4DB2-BD59-A6C34878D82A}">
                    <a16:rowId xmlns:a16="http://schemas.microsoft.com/office/drawing/2014/main" val="3969273968"/>
                  </a:ext>
                </a:extLst>
              </a:tr>
              <a:tr h="107947">
                <a:tc>
                  <a:txBody>
                    <a:bodyPr/>
                    <a:lstStyle/>
                    <a:p>
                      <a:pPr algn="l" fontAlgn="b"/>
                      <a:r>
                        <a:rPr lang="en-GB" sz="600" b="0" i="0" u="none" strike="noStrike">
                          <a:solidFill>
                            <a:srgbClr val="000000"/>
                          </a:solidFill>
                          <a:effectLst/>
                          <a:latin typeface="Calibri" panose="020F0502020204030204" pitchFamily="34" charset="0"/>
                        </a:rPr>
                        <a:t>Labels</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7</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9.5081</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a:t>
                      </a:r>
                    </a:p>
                  </a:txBody>
                  <a:tcPr marL="5180" marR="5180" marT="5180" marB="0" anchor="b">
                    <a:lnL>
                      <a:noFill/>
                    </a:lnL>
                    <a:lnR>
                      <a:noFill/>
                    </a:lnR>
                    <a:lnT>
                      <a:noFill/>
                    </a:lnT>
                    <a:lnB>
                      <a:noFill/>
                    </a:lnB>
                  </a:tcPr>
                </a:tc>
                <a:extLst>
                  <a:ext uri="{0D108BD9-81ED-4DB2-BD59-A6C34878D82A}">
                    <a16:rowId xmlns:a16="http://schemas.microsoft.com/office/drawing/2014/main" val="3419757222"/>
                  </a:ext>
                </a:extLst>
              </a:tr>
              <a:tr h="107947">
                <a:tc>
                  <a:txBody>
                    <a:bodyPr/>
                    <a:lstStyle/>
                    <a:p>
                      <a:pPr algn="l" fontAlgn="b"/>
                      <a:r>
                        <a:rPr lang="en-GB" sz="600" b="0" i="0" u="none" strike="noStrike">
                          <a:solidFill>
                            <a:srgbClr val="000000"/>
                          </a:solidFill>
                          <a:effectLst/>
                          <a:latin typeface="Calibri" panose="020F0502020204030204" pitchFamily="34" charset="0"/>
                        </a:rPr>
                        <a:t>Paper</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3</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9.6192</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a:t>
                      </a:r>
                    </a:p>
                  </a:txBody>
                  <a:tcPr marL="5180" marR="5180" marT="5180" marB="0" anchor="b">
                    <a:lnL>
                      <a:noFill/>
                    </a:lnL>
                    <a:lnR>
                      <a:noFill/>
                    </a:lnR>
                    <a:lnT>
                      <a:noFill/>
                    </a:lnT>
                    <a:lnB>
                      <a:noFill/>
                    </a:lnB>
                  </a:tcPr>
                </a:tc>
                <a:extLst>
                  <a:ext uri="{0D108BD9-81ED-4DB2-BD59-A6C34878D82A}">
                    <a16:rowId xmlns:a16="http://schemas.microsoft.com/office/drawing/2014/main" val="4011780643"/>
                  </a:ext>
                </a:extLst>
              </a:tr>
              <a:tr h="107947">
                <a:tc>
                  <a:txBody>
                    <a:bodyPr/>
                    <a:lstStyle/>
                    <a:p>
                      <a:pPr algn="l" fontAlgn="b"/>
                      <a:r>
                        <a:rPr lang="en-GB" sz="600" b="0" i="0" u="none" strike="noStrike">
                          <a:solidFill>
                            <a:srgbClr val="000000"/>
                          </a:solidFill>
                          <a:effectLst/>
                          <a:latin typeface="Calibri" panose="020F0502020204030204" pitchFamily="34" charset="0"/>
                        </a:rPr>
                        <a:t>Storage</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5</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14.5884</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a:t>
                      </a:r>
                    </a:p>
                  </a:txBody>
                  <a:tcPr marL="5180" marR="5180" marT="5180" marB="0" anchor="b">
                    <a:lnL>
                      <a:noFill/>
                    </a:lnL>
                    <a:lnR>
                      <a:noFill/>
                    </a:lnR>
                    <a:lnT>
                      <a:noFill/>
                    </a:lnT>
                    <a:lnB>
                      <a:noFill/>
                    </a:lnB>
                  </a:tcPr>
                </a:tc>
                <a:extLst>
                  <a:ext uri="{0D108BD9-81ED-4DB2-BD59-A6C34878D82A}">
                    <a16:rowId xmlns:a16="http://schemas.microsoft.com/office/drawing/2014/main" val="3311558689"/>
                  </a:ext>
                </a:extLst>
              </a:tr>
              <a:tr h="107947">
                <a:tc>
                  <a:txBody>
                    <a:bodyPr/>
                    <a:lstStyle/>
                    <a:p>
                      <a:pPr algn="l" fontAlgn="b"/>
                      <a:r>
                        <a:rPr lang="en-GB" sz="600" b="0" i="0" u="none" strike="noStrike">
                          <a:solidFill>
                            <a:srgbClr val="000000"/>
                          </a:solidFill>
                          <a:effectLst/>
                          <a:latin typeface="Calibri" panose="020F0502020204030204" pitchFamily="34" charset="0"/>
                        </a:rPr>
                        <a:t>Technology</a:t>
                      </a:r>
                    </a:p>
                  </a:txBody>
                  <a:tcPr marL="93243"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16</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6777.5173</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0.4</a:t>
                      </a:r>
                    </a:p>
                  </a:txBody>
                  <a:tcPr marL="5180" marR="5180" marT="5180" marB="0" anchor="b">
                    <a:lnL>
                      <a:noFill/>
                    </a:lnL>
                    <a:lnR>
                      <a:noFill/>
                    </a:lnR>
                    <a:lnT>
                      <a:noFill/>
                    </a:lnT>
                    <a:lnB>
                      <a:noFill/>
                    </a:lnB>
                  </a:tcPr>
                </a:tc>
                <a:extLst>
                  <a:ext uri="{0D108BD9-81ED-4DB2-BD59-A6C34878D82A}">
                    <a16:rowId xmlns:a16="http://schemas.microsoft.com/office/drawing/2014/main" val="1170989602"/>
                  </a:ext>
                </a:extLst>
              </a:tr>
              <a:tr h="107947">
                <a:tc>
                  <a:txBody>
                    <a:bodyPr/>
                    <a:lstStyle/>
                    <a:p>
                      <a:pPr algn="l" fontAlgn="b"/>
                      <a:r>
                        <a:rPr lang="en-GB" sz="600" b="0" i="0" u="none" strike="noStrike">
                          <a:solidFill>
                            <a:srgbClr val="000000"/>
                          </a:solidFill>
                          <a:effectLst/>
                          <a:latin typeface="Calibri" panose="020F0502020204030204" pitchFamily="34" charset="0"/>
                        </a:rPr>
                        <a:t>Accessories</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5</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35.988</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0.2</a:t>
                      </a:r>
                    </a:p>
                  </a:txBody>
                  <a:tcPr marL="5180" marR="5180" marT="5180" marB="0" anchor="b">
                    <a:lnL>
                      <a:noFill/>
                    </a:lnL>
                    <a:lnR>
                      <a:noFill/>
                    </a:lnR>
                    <a:lnT>
                      <a:noFill/>
                    </a:lnT>
                    <a:lnB>
                      <a:noFill/>
                    </a:lnB>
                  </a:tcPr>
                </a:tc>
                <a:extLst>
                  <a:ext uri="{0D108BD9-81ED-4DB2-BD59-A6C34878D82A}">
                    <a16:rowId xmlns:a16="http://schemas.microsoft.com/office/drawing/2014/main" val="580157377"/>
                  </a:ext>
                </a:extLst>
              </a:tr>
              <a:tr h="107947">
                <a:tc>
                  <a:txBody>
                    <a:bodyPr/>
                    <a:lstStyle/>
                    <a:p>
                      <a:pPr algn="l" fontAlgn="b"/>
                      <a:r>
                        <a:rPr lang="en-GB" sz="600" b="0" i="0" u="none" strike="noStrike">
                          <a:solidFill>
                            <a:srgbClr val="000000"/>
                          </a:solidFill>
                          <a:effectLst/>
                          <a:latin typeface="Calibri" panose="020F0502020204030204" pitchFamily="34" charset="0"/>
                        </a:rPr>
                        <a:t>Copiers</a:t>
                      </a:r>
                    </a:p>
                  </a:txBody>
                  <a:tcPr marL="139864" marR="5180" marT="5180" marB="0" anchor="b">
                    <a:lnL>
                      <a:noFill/>
                    </a:lnL>
                    <a:lnR>
                      <a:noFill/>
                    </a:lnR>
                    <a:lnT>
                      <a:noFill/>
                    </a:lnT>
                    <a:lnB>
                      <a:noFill/>
                    </a:lnB>
                    <a:solidFill>
                      <a:srgbClr val="00B050"/>
                    </a:solidFill>
                  </a:tcPr>
                </a:tc>
                <a:tc>
                  <a:txBody>
                    <a:bodyPr/>
                    <a:lstStyle/>
                    <a:p>
                      <a:pPr algn="r" fontAlgn="b"/>
                      <a:r>
                        <a:rPr lang="en-GB" sz="600" b="0" i="0" u="none" strike="noStrike">
                          <a:solidFill>
                            <a:srgbClr val="000000"/>
                          </a:solidFill>
                          <a:effectLst/>
                          <a:latin typeface="Calibri" panose="020F0502020204030204" pitchFamily="34" charset="0"/>
                        </a:rPr>
                        <a:t>4</a:t>
                      </a:r>
                    </a:p>
                  </a:txBody>
                  <a:tcPr marL="5180" marR="5180" marT="5180" marB="0" anchor="b">
                    <a:lnL>
                      <a:noFill/>
                    </a:lnL>
                    <a:lnR>
                      <a:noFill/>
                    </a:lnR>
                    <a:lnT>
                      <a:noFill/>
                    </a:lnT>
                    <a:lnB>
                      <a:noFill/>
                    </a:lnB>
                    <a:solidFill>
                      <a:srgbClr val="00B050"/>
                    </a:solidFill>
                  </a:tcPr>
                </a:tc>
                <a:tc>
                  <a:txBody>
                    <a:bodyPr/>
                    <a:lstStyle/>
                    <a:p>
                      <a:pPr algn="r" fontAlgn="b"/>
                      <a:r>
                        <a:rPr lang="en-GB" sz="600" b="0" i="0" u="none" strike="noStrike">
                          <a:solidFill>
                            <a:srgbClr val="000000"/>
                          </a:solidFill>
                          <a:effectLst/>
                          <a:latin typeface="Calibri" panose="020F0502020204030204" pitchFamily="34" charset="0"/>
                        </a:rPr>
                        <a:t>6719.9808</a:t>
                      </a:r>
                    </a:p>
                  </a:txBody>
                  <a:tcPr marL="5180" marR="5180" marT="5180" marB="0" anchor="b">
                    <a:lnL>
                      <a:noFill/>
                    </a:lnL>
                    <a:lnR>
                      <a:noFill/>
                    </a:lnR>
                    <a:lnT>
                      <a:noFill/>
                    </a:lnT>
                    <a:lnB>
                      <a:noFill/>
                    </a:lnB>
                    <a:solidFill>
                      <a:srgbClr val="00B050"/>
                    </a:solidFill>
                  </a:tcPr>
                </a:tc>
                <a:tc>
                  <a:txBody>
                    <a:bodyPr/>
                    <a:lstStyle/>
                    <a:p>
                      <a:pPr algn="r" fontAlgn="b"/>
                      <a:r>
                        <a:rPr lang="en-GB" sz="600" b="0" i="0" u="none" strike="noStrike">
                          <a:solidFill>
                            <a:srgbClr val="000000"/>
                          </a:solidFill>
                          <a:effectLst/>
                          <a:latin typeface="Calibri" panose="020F0502020204030204" pitchFamily="34" charset="0"/>
                        </a:rPr>
                        <a:t>0</a:t>
                      </a:r>
                    </a:p>
                  </a:txBody>
                  <a:tcPr marL="5180" marR="5180" marT="5180" marB="0" anchor="b">
                    <a:lnL>
                      <a:noFill/>
                    </a:lnL>
                    <a:lnR>
                      <a:noFill/>
                    </a:lnR>
                    <a:lnT>
                      <a:noFill/>
                    </a:lnT>
                    <a:lnB>
                      <a:noFill/>
                    </a:lnB>
                    <a:solidFill>
                      <a:srgbClr val="00B050"/>
                    </a:solidFill>
                  </a:tcPr>
                </a:tc>
                <a:extLst>
                  <a:ext uri="{0D108BD9-81ED-4DB2-BD59-A6C34878D82A}">
                    <a16:rowId xmlns:a16="http://schemas.microsoft.com/office/drawing/2014/main" val="3333310327"/>
                  </a:ext>
                </a:extLst>
              </a:tr>
              <a:tr h="107947">
                <a:tc>
                  <a:txBody>
                    <a:bodyPr/>
                    <a:lstStyle/>
                    <a:p>
                      <a:pPr algn="l" fontAlgn="b"/>
                      <a:r>
                        <a:rPr lang="en-GB" sz="600" b="0" i="0" u="none" strike="noStrike">
                          <a:solidFill>
                            <a:srgbClr val="000000"/>
                          </a:solidFill>
                          <a:effectLst/>
                          <a:latin typeface="Calibri" panose="020F0502020204030204" pitchFamily="34" charset="0"/>
                        </a:rPr>
                        <a:t>Phones</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7</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21.5485</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0.2</a:t>
                      </a:r>
                    </a:p>
                  </a:txBody>
                  <a:tcPr marL="5180" marR="5180" marT="5180" marB="0" anchor="b">
                    <a:lnL>
                      <a:noFill/>
                    </a:lnL>
                    <a:lnR>
                      <a:noFill/>
                    </a:lnR>
                    <a:lnT>
                      <a:noFill/>
                    </a:lnT>
                    <a:lnB>
                      <a:noFill/>
                    </a:lnB>
                  </a:tcPr>
                </a:tc>
                <a:extLst>
                  <a:ext uri="{0D108BD9-81ED-4DB2-BD59-A6C34878D82A}">
                    <a16:rowId xmlns:a16="http://schemas.microsoft.com/office/drawing/2014/main" val="540644755"/>
                  </a:ext>
                </a:extLst>
              </a:tr>
              <a:tr h="107947">
                <a:tc>
                  <a:txBody>
                    <a:bodyPr/>
                    <a:lstStyle/>
                    <a:p>
                      <a:pPr algn="l" fontAlgn="b"/>
                      <a:r>
                        <a:rPr lang="en-GB" sz="600" b="1" i="0" u="none" strike="noStrike">
                          <a:solidFill>
                            <a:srgbClr val="000000"/>
                          </a:solidFill>
                          <a:effectLst/>
                          <a:latin typeface="Calibri" panose="020F0502020204030204" pitchFamily="34" charset="0"/>
                        </a:rPr>
                        <a:t>Tamara Chand</a:t>
                      </a:r>
                    </a:p>
                  </a:txBody>
                  <a:tcPr marL="5180" marR="5180" marT="5180" marB="0" anchor="b">
                    <a:lnL>
                      <a:noFill/>
                    </a:lnL>
                    <a:lnR>
                      <a:noFill/>
                    </a:lnR>
                    <a:lnT>
                      <a:noFill/>
                    </a:lnT>
                    <a:lnB w="6350" cap="flat" cmpd="sng" algn="ctr">
                      <a:solidFill>
                        <a:srgbClr val="8EA9DB"/>
                      </a:solidFill>
                      <a:prstDash val="solid"/>
                      <a:round/>
                      <a:headEnd type="none" w="med" len="med"/>
                      <a:tailEnd type="none" w="med" len="med"/>
                    </a:lnB>
                  </a:tcPr>
                </a:tc>
                <a:tc>
                  <a:txBody>
                    <a:bodyPr/>
                    <a:lstStyle/>
                    <a:p>
                      <a:pPr algn="r" fontAlgn="b"/>
                      <a:r>
                        <a:rPr lang="en-GB" sz="600" b="1" i="0" u="none" strike="noStrike">
                          <a:solidFill>
                            <a:srgbClr val="000000"/>
                          </a:solidFill>
                          <a:effectLst/>
                          <a:latin typeface="Calibri" panose="020F0502020204030204" pitchFamily="34" charset="0"/>
                        </a:rPr>
                        <a:t>42</a:t>
                      </a:r>
                    </a:p>
                  </a:txBody>
                  <a:tcPr marL="5180" marR="5180" marT="5180" marB="0" anchor="b">
                    <a:lnL>
                      <a:noFill/>
                    </a:lnL>
                    <a:lnR>
                      <a:noFill/>
                    </a:lnR>
                    <a:lnT>
                      <a:noFill/>
                    </a:lnT>
                    <a:lnB w="6350" cap="flat" cmpd="sng" algn="ctr">
                      <a:solidFill>
                        <a:srgbClr val="8EA9DB"/>
                      </a:solidFill>
                      <a:prstDash val="solid"/>
                      <a:round/>
                      <a:headEnd type="none" w="med" len="med"/>
                      <a:tailEnd type="none" w="med" len="med"/>
                    </a:lnB>
                  </a:tcPr>
                </a:tc>
                <a:tc>
                  <a:txBody>
                    <a:bodyPr/>
                    <a:lstStyle/>
                    <a:p>
                      <a:pPr algn="r" fontAlgn="b"/>
                      <a:r>
                        <a:rPr lang="en-GB" sz="600" b="1" i="0" u="none" strike="noStrike">
                          <a:solidFill>
                            <a:srgbClr val="000000"/>
                          </a:solidFill>
                          <a:effectLst/>
                          <a:latin typeface="Calibri" panose="020F0502020204030204" pitchFamily="34" charset="0"/>
                        </a:rPr>
                        <a:t>8981.3239</a:t>
                      </a:r>
                    </a:p>
                  </a:txBody>
                  <a:tcPr marL="5180" marR="5180" marT="5180" marB="0" anchor="b">
                    <a:lnL>
                      <a:noFill/>
                    </a:lnL>
                    <a:lnR>
                      <a:noFill/>
                    </a:lnR>
                    <a:lnT>
                      <a:noFill/>
                    </a:lnT>
                    <a:lnB w="6350" cap="flat" cmpd="sng" algn="ctr">
                      <a:solidFill>
                        <a:srgbClr val="8EA9DB"/>
                      </a:solidFill>
                      <a:prstDash val="solid"/>
                      <a:round/>
                      <a:headEnd type="none" w="med" len="med"/>
                      <a:tailEnd type="none" w="med" len="med"/>
                    </a:lnB>
                  </a:tcPr>
                </a:tc>
                <a:tc>
                  <a:txBody>
                    <a:bodyPr/>
                    <a:lstStyle/>
                    <a:p>
                      <a:pPr algn="r" fontAlgn="b"/>
                      <a:r>
                        <a:rPr lang="en-GB" sz="600" b="1" i="0" u="none" strike="noStrike">
                          <a:solidFill>
                            <a:srgbClr val="000000"/>
                          </a:solidFill>
                          <a:effectLst/>
                          <a:latin typeface="Calibri" panose="020F0502020204030204" pitchFamily="34" charset="0"/>
                        </a:rPr>
                        <a:t>1.4</a:t>
                      </a:r>
                    </a:p>
                  </a:txBody>
                  <a:tcPr marL="5180" marR="5180" marT="5180" marB="0" anchor="b">
                    <a:lnL>
                      <a:noFill/>
                    </a:lnL>
                    <a:lnR>
                      <a:noFill/>
                    </a:lnR>
                    <a:lnT>
                      <a:noFill/>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3133222554"/>
                  </a:ext>
                </a:extLst>
              </a:tr>
              <a:tr h="107947">
                <a:tc>
                  <a:txBody>
                    <a:bodyPr/>
                    <a:lstStyle/>
                    <a:p>
                      <a:pPr algn="l" fontAlgn="b"/>
                      <a:r>
                        <a:rPr lang="en-GB" sz="600" b="1" i="0" u="none" strike="noStrike">
                          <a:solidFill>
                            <a:srgbClr val="000000"/>
                          </a:solidFill>
                          <a:effectLst/>
                          <a:latin typeface="Calibri" panose="020F0502020204030204" pitchFamily="34" charset="0"/>
                        </a:rPr>
                        <a:t>Corporate</a:t>
                      </a:r>
                    </a:p>
                  </a:txBody>
                  <a:tcPr marL="46621" marR="5180" marT="5180"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GB" sz="600" b="1" i="0" u="none" strike="noStrike">
                          <a:solidFill>
                            <a:srgbClr val="000000"/>
                          </a:solidFill>
                          <a:effectLst/>
                          <a:latin typeface="Calibri" panose="020F0502020204030204" pitchFamily="34" charset="0"/>
                        </a:rPr>
                        <a:t>42</a:t>
                      </a:r>
                    </a:p>
                  </a:txBody>
                  <a:tcPr marL="5180" marR="5180" marT="5180"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GB" sz="600" b="1" i="0" u="none" strike="noStrike">
                          <a:solidFill>
                            <a:srgbClr val="000000"/>
                          </a:solidFill>
                          <a:effectLst/>
                          <a:latin typeface="Calibri" panose="020F0502020204030204" pitchFamily="34" charset="0"/>
                        </a:rPr>
                        <a:t>8981.3239</a:t>
                      </a:r>
                    </a:p>
                  </a:txBody>
                  <a:tcPr marL="5180" marR="5180" marT="5180"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GB" sz="600" b="1" i="0" u="none" strike="noStrike">
                          <a:solidFill>
                            <a:srgbClr val="000000"/>
                          </a:solidFill>
                          <a:effectLst/>
                          <a:latin typeface="Calibri" panose="020F0502020204030204" pitchFamily="34" charset="0"/>
                        </a:rPr>
                        <a:t>1.4</a:t>
                      </a:r>
                    </a:p>
                  </a:txBody>
                  <a:tcPr marL="5180" marR="5180" marT="5180" marB="0" anchor="b">
                    <a:lnL>
                      <a:noFill/>
                    </a:lnL>
                    <a:lnR>
                      <a:noFill/>
                    </a:lnR>
                    <a:lnT w="6350" cap="flat" cmpd="sng" algn="ctr">
                      <a:solidFill>
                        <a:srgbClr val="8EA9DB"/>
                      </a:solidFill>
                      <a:prstDash val="solid"/>
                      <a:round/>
                      <a:headEnd type="none" w="med" len="med"/>
                      <a:tailEnd type="none" w="med" len="med"/>
                    </a:lnT>
                    <a:lnB>
                      <a:noFill/>
                    </a:lnB>
                  </a:tcPr>
                </a:tc>
                <a:extLst>
                  <a:ext uri="{0D108BD9-81ED-4DB2-BD59-A6C34878D82A}">
                    <a16:rowId xmlns:a16="http://schemas.microsoft.com/office/drawing/2014/main" val="3294292500"/>
                  </a:ext>
                </a:extLst>
              </a:tr>
              <a:tr h="107947">
                <a:tc>
                  <a:txBody>
                    <a:bodyPr/>
                    <a:lstStyle/>
                    <a:p>
                      <a:pPr algn="l" fontAlgn="b"/>
                      <a:r>
                        <a:rPr lang="en-GB" sz="600" b="0" i="0" u="none" strike="noStrike">
                          <a:solidFill>
                            <a:srgbClr val="000000"/>
                          </a:solidFill>
                          <a:effectLst/>
                          <a:latin typeface="Calibri" panose="020F0502020204030204" pitchFamily="34" charset="0"/>
                        </a:rPr>
                        <a:t>Office Supplies</a:t>
                      </a:r>
                    </a:p>
                  </a:txBody>
                  <a:tcPr marL="93243"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32</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397.0879</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1.4</a:t>
                      </a:r>
                    </a:p>
                  </a:txBody>
                  <a:tcPr marL="5180" marR="5180" marT="5180" marB="0" anchor="b">
                    <a:lnL>
                      <a:noFill/>
                    </a:lnL>
                    <a:lnR>
                      <a:noFill/>
                    </a:lnR>
                    <a:lnT>
                      <a:noFill/>
                    </a:lnT>
                    <a:lnB>
                      <a:noFill/>
                    </a:lnB>
                  </a:tcPr>
                </a:tc>
                <a:extLst>
                  <a:ext uri="{0D108BD9-81ED-4DB2-BD59-A6C34878D82A}">
                    <a16:rowId xmlns:a16="http://schemas.microsoft.com/office/drawing/2014/main" val="2539263210"/>
                  </a:ext>
                </a:extLst>
              </a:tr>
              <a:tr h="107947">
                <a:tc>
                  <a:txBody>
                    <a:bodyPr/>
                    <a:lstStyle/>
                    <a:p>
                      <a:pPr algn="l" fontAlgn="b"/>
                      <a:r>
                        <a:rPr lang="en-GB" sz="600" b="0" i="0" u="none" strike="noStrike">
                          <a:solidFill>
                            <a:srgbClr val="000000"/>
                          </a:solidFill>
                          <a:effectLst/>
                          <a:latin typeface="Calibri" panose="020F0502020204030204" pitchFamily="34" charset="0"/>
                        </a:rPr>
                        <a:t>Art</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2</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9.5088</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a:t>
                      </a:r>
                    </a:p>
                  </a:txBody>
                  <a:tcPr marL="5180" marR="5180" marT="5180" marB="0" anchor="b">
                    <a:lnL>
                      <a:noFill/>
                    </a:lnL>
                    <a:lnR>
                      <a:noFill/>
                    </a:lnR>
                    <a:lnT>
                      <a:noFill/>
                    </a:lnT>
                    <a:lnB>
                      <a:noFill/>
                    </a:lnB>
                  </a:tcPr>
                </a:tc>
                <a:extLst>
                  <a:ext uri="{0D108BD9-81ED-4DB2-BD59-A6C34878D82A}">
                    <a16:rowId xmlns:a16="http://schemas.microsoft.com/office/drawing/2014/main" val="975844511"/>
                  </a:ext>
                </a:extLst>
              </a:tr>
              <a:tr h="107947">
                <a:tc>
                  <a:txBody>
                    <a:bodyPr/>
                    <a:lstStyle/>
                    <a:p>
                      <a:pPr algn="l" fontAlgn="b"/>
                      <a:r>
                        <a:rPr lang="en-GB" sz="600" b="0" i="0" u="none" strike="noStrike">
                          <a:solidFill>
                            <a:srgbClr val="000000"/>
                          </a:solidFill>
                          <a:effectLst/>
                          <a:latin typeface="Calibri" panose="020F0502020204030204" pitchFamily="34" charset="0"/>
                        </a:rPr>
                        <a:t>Binders</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16</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315.1757</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1.2</a:t>
                      </a:r>
                    </a:p>
                  </a:txBody>
                  <a:tcPr marL="5180" marR="5180" marT="5180" marB="0" anchor="b">
                    <a:lnL>
                      <a:noFill/>
                    </a:lnL>
                    <a:lnR>
                      <a:noFill/>
                    </a:lnR>
                    <a:lnT>
                      <a:noFill/>
                    </a:lnT>
                    <a:lnB>
                      <a:noFill/>
                    </a:lnB>
                  </a:tcPr>
                </a:tc>
                <a:extLst>
                  <a:ext uri="{0D108BD9-81ED-4DB2-BD59-A6C34878D82A}">
                    <a16:rowId xmlns:a16="http://schemas.microsoft.com/office/drawing/2014/main" val="2634820110"/>
                  </a:ext>
                </a:extLst>
              </a:tr>
              <a:tr h="107947">
                <a:tc>
                  <a:txBody>
                    <a:bodyPr/>
                    <a:lstStyle/>
                    <a:p>
                      <a:pPr algn="l" fontAlgn="b"/>
                      <a:r>
                        <a:rPr lang="en-GB" sz="600" b="0" i="0" u="none" strike="noStrike">
                          <a:solidFill>
                            <a:srgbClr val="000000"/>
                          </a:solidFill>
                          <a:effectLst/>
                          <a:latin typeface="Calibri" panose="020F0502020204030204" pitchFamily="34" charset="0"/>
                        </a:rPr>
                        <a:t>Envelopes</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3</a:t>
                      </a:r>
                    </a:p>
                  </a:txBody>
                  <a:tcPr marL="5180" marR="5180" marT="5180" marB="0" anchor="b">
                    <a:lnL>
                      <a:noFill/>
                    </a:lnL>
                    <a:lnR>
                      <a:noFill/>
                    </a:lnR>
                    <a:lnT>
                      <a:noFill/>
                    </a:lnT>
                    <a:lnB>
                      <a:noFill/>
                    </a:lnB>
                  </a:tcPr>
                </a:tc>
                <a:tc>
                  <a:txBody>
                    <a:bodyPr/>
                    <a:lstStyle/>
                    <a:p>
                      <a:pPr algn="r" fontAlgn="b"/>
                      <a:r>
                        <a:rPr lang="en-GB" sz="600" b="0" i="0" u="none" strike="noStrike" dirty="0">
                          <a:solidFill>
                            <a:srgbClr val="000000"/>
                          </a:solidFill>
                          <a:effectLst/>
                          <a:latin typeface="Calibri" panose="020F0502020204030204" pitchFamily="34" charset="0"/>
                        </a:rPr>
                        <a:t>26.9526</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0.2</a:t>
                      </a:r>
                    </a:p>
                  </a:txBody>
                  <a:tcPr marL="5180" marR="5180" marT="5180" marB="0" anchor="b">
                    <a:lnL>
                      <a:noFill/>
                    </a:lnL>
                    <a:lnR>
                      <a:noFill/>
                    </a:lnR>
                    <a:lnT>
                      <a:noFill/>
                    </a:lnT>
                    <a:lnB>
                      <a:noFill/>
                    </a:lnB>
                  </a:tcPr>
                </a:tc>
                <a:extLst>
                  <a:ext uri="{0D108BD9-81ED-4DB2-BD59-A6C34878D82A}">
                    <a16:rowId xmlns:a16="http://schemas.microsoft.com/office/drawing/2014/main" val="877126941"/>
                  </a:ext>
                </a:extLst>
              </a:tr>
              <a:tr h="107947">
                <a:tc>
                  <a:txBody>
                    <a:bodyPr/>
                    <a:lstStyle/>
                    <a:p>
                      <a:pPr algn="l" fontAlgn="b"/>
                      <a:r>
                        <a:rPr lang="en-GB" sz="600" b="0" i="0" u="none" strike="noStrike">
                          <a:solidFill>
                            <a:srgbClr val="000000"/>
                          </a:solidFill>
                          <a:effectLst/>
                          <a:latin typeface="Calibri" panose="020F0502020204030204" pitchFamily="34" charset="0"/>
                        </a:rPr>
                        <a:t>Paper</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9</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40.5788</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a:t>
                      </a:r>
                    </a:p>
                  </a:txBody>
                  <a:tcPr marL="5180" marR="5180" marT="5180" marB="0" anchor="b">
                    <a:lnL>
                      <a:noFill/>
                    </a:lnL>
                    <a:lnR>
                      <a:noFill/>
                    </a:lnR>
                    <a:lnT>
                      <a:noFill/>
                    </a:lnT>
                    <a:lnB>
                      <a:noFill/>
                    </a:lnB>
                  </a:tcPr>
                </a:tc>
                <a:extLst>
                  <a:ext uri="{0D108BD9-81ED-4DB2-BD59-A6C34878D82A}">
                    <a16:rowId xmlns:a16="http://schemas.microsoft.com/office/drawing/2014/main" val="519493119"/>
                  </a:ext>
                </a:extLst>
              </a:tr>
              <a:tr h="107947">
                <a:tc>
                  <a:txBody>
                    <a:bodyPr/>
                    <a:lstStyle/>
                    <a:p>
                      <a:pPr algn="l" fontAlgn="b"/>
                      <a:r>
                        <a:rPr lang="en-GB" sz="600" b="0" i="0" u="none" strike="noStrike">
                          <a:solidFill>
                            <a:srgbClr val="000000"/>
                          </a:solidFill>
                          <a:effectLst/>
                          <a:latin typeface="Calibri" panose="020F0502020204030204" pitchFamily="34" charset="0"/>
                        </a:rPr>
                        <a:t>Storage</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2</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4.872</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a:t>
                      </a:r>
                    </a:p>
                  </a:txBody>
                  <a:tcPr marL="5180" marR="5180" marT="5180" marB="0" anchor="b">
                    <a:lnL>
                      <a:noFill/>
                    </a:lnL>
                    <a:lnR>
                      <a:noFill/>
                    </a:lnR>
                    <a:lnT>
                      <a:noFill/>
                    </a:lnT>
                    <a:lnB>
                      <a:noFill/>
                    </a:lnB>
                  </a:tcPr>
                </a:tc>
                <a:extLst>
                  <a:ext uri="{0D108BD9-81ED-4DB2-BD59-A6C34878D82A}">
                    <a16:rowId xmlns:a16="http://schemas.microsoft.com/office/drawing/2014/main" val="1717995561"/>
                  </a:ext>
                </a:extLst>
              </a:tr>
              <a:tr h="107947">
                <a:tc>
                  <a:txBody>
                    <a:bodyPr/>
                    <a:lstStyle/>
                    <a:p>
                      <a:pPr algn="l" fontAlgn="b"/>
                      <a:r>
                        <a:rPr lang="en-GB" sz="600" b="0" i="0" u="none" strike="noStrike">
                          <a:solidFill>
                            <a:srgbClr val="000000"/>
                          </a:solidFill>
                          <a:effectLst/>
                          <a:latin typeface="Calibri" panose="020F0502020204030204" pitchFamily="34" charset="0"/>
                        </a:rPr>
                        <a:t>Technology</a:t>
                      </a:r>
                    </a:p>
                  </a:txBody>
                  <a:tcPr marL="93243"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10</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8584.236</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a:t>
                      </a:r>
                    </a:p>
                  </a:txBody>
                  <a:tcPr marL="5180" marR="5180" marT="5180" marB="0" anchor="b">
                    <a:lnL>
                      <a:noFill/>
                    </a:lnL>
                    <a:lnR>
                      <a:noFill/>
                    </a:lnR>
                    <a:lnT>
                      <a:noFill/>
                    </a:lnT>
                    <a:lnB>
                      <a:noFill/>
                    </a:lnB>
                  </a:tcPr>
                </a:tc>
                <a:extLst>
                  <a:ext uri="{0D108BD9-81ED-4DB2-BD59-A6C34878D82A}">
                    <a16:rowId xmlns:a16="http://schemas.microsoft.com/office/drawing/2014/main" val="2773966619"/>
                  </a:ext>
                </a:extLst>
              </a:tr>
              <a:tr h="107947">
                <a:tc>
                  <a:txBody>
                    <a:bodyPr/>
                    <a:lstStyle/>
                    <a:p>
                      <a:pPr algn="l" fontAlgn="b"/>
                      <a:r>
                        <a:rPr lang="en-GB" sz="600" b="0" i="0" u="none" strike="noStrike">
                          <a:solidFill>
                            <a:srgbClr val="000000"/>
                          </a:solidFill>
                          <a:effectLst/>
                          <a:latin typeface="Calibri" panose="020F0502020204030204" pitchFamily="34" charset="0"/>
                        </a:rPr>
                        <a:t>Accessories</a:t>
                      </a:r>
                    </a:p>
                  </a:txBody>
                  <a:tcPr marL="139864"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5</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184.26</a:t>
                      </a:r>
                    </a:p>
                  </a:txBody>
                  <a:tcPr marL="5180" marR="5180" marT="5180" marB="0" anchor="b">
                    <a:lnL>
                      <a:noFill/>
                    </a:lnL>
                    <a:lnR>
                      <a:noFill/>
                    </a:lnR>
                    <a:lnT>
                      <a:noFill/>
                    </a:lnT>
                    <a:lnB>
                      <a:noFill/>
                    </a:lnB>
                  </a:tcPr>
                </a:tc>
                <a:tc>
                  <a:txBody>
                    <a:bodyPr/>
                    <a:lstStyle/>
                    <a:p>
                      <a:pPr algn="r" fontAlgn="b"/>
                      <a:r>
                        <a:rPr lang="en-GB" sz="600" b="0" i="0" u="none" strike="noStrike">
                          <a:solidFill>
                            <a:srgbClr val="000000"/>
                          </a:solidFill>
                          <a:effectLst/>
                          <a:latin typeface="Calibri" panose="020F0502020204030204" pitchFamily="34" charset="0"/>
                        </a:rPr>
                        <a:t>0</a:t>
                      </a:r>
                    </a:p>
                  </a:txBody>
                  <a:tcPr marL="5180" marR="5180" marT="5180" marB="0" anchor="b">
                    <a:lnL>
                      <a:noFill/>
                    </a:lnL>
                    <a:lnR>
                      <a:noFill/>
                    </a:lnR>
                    <a:lnT>
                      <a:noFill/>
                    </a:lnT>
                    <a:lnB>
                      <a:noFill/>
                    </a:lnB>
                  </a:tcPr>
                </a:tc>
                <a:extLst>
                  <a:ext uri="{0D108BD9-81ED-4DB2-BD59-A6C34878D82A}">
                    <a16:rowId xmlns:a16="http://schemas.microsoft.com/office/drawing/2014/main" val="2797660502"/>
                  </a:ext>
                </a:extLst>
              </a:tr>
              <a:tr h="107947">
                <a:tc>
                  <a:txBody>
                    <a:bodyPr/>
                    <a:lstStyle/>
                    <a:p>
                      <a:pPr algn="l" fontAlgn="b"/>
                      <a:r>
                        <a:rPr lang="en-GB" sz="600" b="0" i="0" u="none" strike="noStrike">
                          <a:solidFill>
                            <a:srgbClr val="000000"/>
                          </a:solidFill>
                          <a:effectLst/>
                          <a:latin typeface="Calibri" panose="020F0502020204030204" pitchFamily="34" charset="0"/>
                        </a:rPr>
                        <a:t>Copiers</a:t>
                      </a:r>
                    </a:p>
                  </a:txBody>
                  <a:tcPr marL="139864" marR="5180" marT="5180" marB="0" anchor="b">
                    <a:lnL>
                      <a:noFill/>
                    </a:lnL>
                    <a:lnR>
                      <a:noFill/>
                    </a:lnR>
                    <a:lnT>
                      <a:noFill/>
                    </a:lnT>
                    <a:lnB>
                      <a:noFill/>
                    </a:lnB>
                    <a:solidFill>
                      <a:srgbClr val="00B050"/>
                    </a:solidFill>
                  </a:tcPr>
                </a:tc>
                <a:tc>
                  <a:txBody>
                    <a:bodyPr/>
                    <a:lstStyle/>
                    <a:p>
                      <a:pPr algn="r" fontAlgn="b"/>
                      <a:r>
                        <a:rPr lang="en-GB" sz="600" b="0" i="0" u="none" strike="noStrike">
                          <a:solidFill>
                            <a:srgbClr val="000000"/>
                          </a:solidFill>
                          <a:effectLst/>
                          <a:latin typeface="Calibri" panose="020F0502020204030204" pitchFamily="34" charset="0"/>
                        </a:rPr>
                        <a:t>5</a:t>
                      </a:r>
                    </a:p>
                  </a:txBody>
                  <a:tcPr marL="5180" marR="5180" marT="5180" marB="0" anchor="b">
                    <a:lnL>
                      <a:noFill/>
                    </a:lnL>
                    <a:lnR>
                      <a:noFill/>
                    </a:lnR>
                    <a:lnT>
                      <a:noFill/>
                    </a:lnT>
                    <a:lnB>
                      <a:noFill/>
                    </a:lnB>
                    <a:solidFill>
                      <a:srgbClr val="00B050"/>
                    </a:solidFill>
                  </a:tcPr>
                </a:tc>
                <a:tc>
                  <a:txBody>
                    <a:bodyPr/>
                    <a:lstStyle/>
                    <a:p>
                      <a:pPr algn="r" fontAlgn="b"/>
                      <a:r>
                        <a:rPr lang="en-GB" sz="600" b="0" i="0" u="none" strike="noStrike">
                          <a:solidFill>
                            <a:srgbClr val="000000"/>
                          </a:solidFill>
                          <a:effectLst/>
                          <a:latin typeface="Calibri" panose="020F0502020204030204" pitchFamily="34" charset="0"/>
                        </a:rPr>
                        <a:t>8399.976</a:t>
                      </a:r>
                    </a:p>
                  </a:txBody>
                  <a:tcPr marL="5180" marR="5180" marT="5180" marB="0" anchor="b">
                    <a:lnL>
                      <a:noFill/>
                    </a:lnL>
                    <a:lnR>
                      <a:noFill/>
                    </a:lnR>
                    <a:lnT>
                      <a:noFill/>
                    </a:lnT>
                    <a:lnB>
                      <a:noFill/>
                    </a:lnB>
                    <a:solidFill>
                      <a:srgbClr val="00B050"/>
                    </a:solidFill>
                  </a:tcPr>
                </a:tc>
                <a:tc>
                  <a:txBody>
                    <a:bodyPr/>
                    <a:lstStyle/>
                    <a:p>
                      <a:pPr algn="r" fontAlgn="b"/>
                      <a:r>
                        <a:rPr lang="en-GB" sz="600" b="0" i="0" u="none" strike="noStrike" dirty="0">
                          <a:solidFill>
                            <a:srgbClr val="000000"/>
                          </a:solidFill>
                          <a:effectLst/>
                          <a:latin typeface="Calibri" panose="020F0502020204030204" pitchFamily="34" charset="0"/>
                        </a:rPr>
                        <a:t>0</a:t>
                      </a:r>
                    </a:p>
                  </a:txBody>
                  <a:tcPr marL="5180" marR="5180" marT="5180" marB="0" anchor="b">
                    <a:lnL>
                      <a:noFill/>
                    </a:lnL>
                    <a:lnR>
                      <a:noFill/>
                    </a:lnR>
                    <a:lnT>
                      <a:noFill/>
                    </a:lnT>
                    <a:lnB>
                      <a:noFill/>
                    </a:lnB>
                    <a:solidFill>
                      <a:srgbClr val="00B050"/>
                    </a:solidFill>
                  </a:tcPr>
                </a:tc>
                <a:extLst>
                  <a:ext uri="{0D108BD9-81ED-4DB2-BD59-A6C34878D82A}">
                    <a16:rowId xmlns:a16="http://schemas.microsoft.com/office/drawing/2014/main" val="3554762879"/>
                  </a:ext>
                </a:extLst>
              </a:tr>
            </a:tbl>
          </a:graphicData>
        </a:graphic>
      </p:graphicFrame>
      <p:sp>
        <p:nvSpPr>
          <p:cNvPr id="11" name="TextBox 10">
            <a:extLst>
              <a:ext uri="{FF2B5EF4-FFF2-40B4-BE49-F238E27FC236}">
                <a16:creationId xmlns:a16="http://schemas.microsoft.com/office/drawing/2014/main" id="{5959FF0B-6896-EEB2-ECD3-56EA8F450215}"/>
              </a:ext>
            </a:extLst>
          </p:cNvPr>
          <p:cNvSpPr txBox="1"/>
          <p:nvPr/>
        </p:nvSpPr>
        <p:spPr>
          <a:xfrm>
            <a:off x="8033955" y="921422"/>
            <a:ext cx="2067682" cy="307777"/>
          </a:xfrm>
          <a:prstGeom prst="rect">
            <a:avLst/>
          </a:prstGeom>
          <a:noFill/>
        </p:spPr>
        <p:txBody>
          <a:bodyPr wrap="none" rtlCol="0">
            <a:spAutoFit/>
          </a:bodyPr>
          <a:lstStyle/>
          <a:p>
            <a:r>
              <a:rPr lang="en-GB" sz="1400" b="1" dirty="0"/>
              <a:t>Top 3 customers by profit</a:t>
            </a:r>
          </a:p>
        </p:txBody>
      </p:sp>
      <p:sp>
        <p:nvSpPr>
          <p:cNvPr id="12" name="TextBox 11">
            <a:extLst>
              <a:ext uri="{FF2B5EF4-FFF2-40B4-BE49-F238E27FC236}">
                <a16:creationId xmlns:a16="http://schemas.microsoft.com/office/drawing/2014/main" id="{94181DEC-EE33-2023-A8E1-571E1B057AA9}"/>
              </a:ext>
            </a:extLst>
          </p:cNvPr>
          <p:cNvSpPr txBox="1"/>
          <p:nvPr/>
        </p:nvSpPr>
        <p:spPr>
          <a:xfrm>
            <a:off x="215900" y="5936578"/>
            <a:ext cx="11760200" cy="646331"/>
          </a:xfrm>
          <a:prstGeom prst="rect">
            <a:avLst/>
          </a:prstGeom>
          <a:noFill/>
        </p:spPr>
        <p:txBody>
          <a:bodyPr wrap="square" rtlCol="0">
            <a:spAutoFit/>
          </a:bodyPr>
          <a:lstStyle/>
          <a:p>
            <a:r>
              <a:rPr lang="en-GB" dirty="0"/>
              <a:t>Looking at the 3 customers that have incurred the most loss for the company, it was due to them ordering with high discount amounts. For 3 customers that have generated the most profit,  2 of them order copiers with no discount applied.</a:t>
            </a:r>
          </a:p>
        </p:txBody>
      </p:sp>
    </p:spTree>
    <p:extLst>
      <p:ext uri="{BB962C8B-B14F-4D97-AF65-F5344CB8AC3E}">
        <p14:creationId xmlns:p14="http://schemas.microsoft.com/office/powerpoint/2010/main" val="21571883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3ABBC-9B9E-309E-0972-EBE276A87483}"/>
              </a:ext>
            </a:extLst>
          </p:cNvPr>
          <p:cNvSpPr>
            <a:spLocks noGrp="1"/>
          </p:cNvSpPr>
          <p:nvPr>
            <p:ph type="title"/>
          </p:nvPr>
        </p:nvSpPr>
        <p:spPr/>
        <p:txBody>
          <a:bodyPr/>
          <a:lstStyle/>
          <a:p>
            <a:pPr algn="ctr"/>
            <a:r>
              <a:rPr lang="en-GB" dirty="0"/>
              <a:t>Conclusions</a:t>
            </a:r>
          </a:p>
        </p:txBody>
      </p:sp>
      <p:sp>
        <p:nvSpPr>
          <p:cNvPr id="3" name="Content Placeholder 2">
            <a:extLst>
              <a:ext uri="{FF2B5EF4-FFF2-40B4-BE49-F238E27FC236}">
                <a16:creationId xmlns:a16="http://schemas.microsoft.com/office/drawing/2014/main" id="{B2A11409-E05A-1C6D-203C-5B8938139369}"/>
              </a:ext>
            </a:extLst>
          </p:cNvPr>
          <p:cNvSpPr>
            <a:spLocks noGrp="1"/>
          </p:cNvSpPr>
          <p:nvPr>
            <p:ph idx="1"/>
          </p:nvPr>
        </p:nvSpPr>
        <p:spPr>
          <a:xfrm>
            <a:off x="215900" y="1533525"/>
            <a:ext cx="11518900" cy="4702175"/>
          </a:xfrm>
        </p:spPr>
        <p:txBody>
          <a:bodyPr>
            <a:normAutofit/>
          </a:bodyPr>
          <a:lstStyle/>
          <a:p>
            <a:pPr marL="0" indent="0">
              <a:buNone/>
            </a:pPr>
            <a:r>
              <a:rPr lang="en-GB" sz="2000" dirty="0"/>
              <a:t>-  The least profitable category is shown to be furniture with only 6.44% of the total profit being from this category. Two sub-categories (bookcases and tables) are shown to cause a loss too.</a:t>
            </a:r>
          </a:p>
          <a:p>
            <a:pPr>
              <a:buFontTx/>
              <a:buChar char="-"/>
            </a:pPr>
            <a:r>
              <a:rPr lang="en-GB" sz="2000" dirty="0"/>
              <a:t>The central region is the least profitable region. The furniture sub-category incurs a loss in this region.</a:t>
            </a:r>
          </a:p>
          <a:p>
            <a:pPr>
              <a:buFontTx/>
              <a:buChar char="-"/>
            </a:pPr>
            <a:r>
              <a:rPr lang="en-GB" sz="2000" dirty="0"/>
              <a:t>From 2014-2017, the total profit is shown to increase year by year. The profits are low at the beginning of each year but increase over the months. </a:t>
            </a:r>
          </a:p>
          <a:p>
            <a:pPr>
              <a:buFontTx/>
              <a:buChar char="-"/>
            </a:pPr>
            <a:r>
              <a:rPr lang="en-GB" sz="2000" dirty="0"/>
              <a:t>Consumers generate the most profit while home office drives the least. For each segment, furniture is the least profitable while  technology is the most profitable.</a:t>
            </a:r>
          </a:p>
          <a:p>
            <a:pPr>
              <a:buFontTx/>
              <a:buChar char="-"/>
            </a:pPr>
            <a:r>
              <a:rPr lang="en-GB" sz="2000" dirty="0"/>
              <a:t>Customers that order by first-class delivery are shown to generate the most profit.</a:t>
            </a:r>
          </a:p>
          <a:p>
            <a:pPr>
              <a:buFontTx/>
              <a:buChar char="-"/>
            </a:pPr>
            <a:r>
              <a:rPr lang="en-GB" sz="2000" dirty="0"/>
              <a:t>The home office has the lowest total profit but the highest average profit. This means that even though they don’t make many orders, they generate a lot of profit per order. So, market our products to the Home Office more so they will make more orders.</a:t>
            </a:r>
          </a:p>
          <a:p>
            <a:pPr>
              <a:buFontTx/>
              <a:buChar char="-"/>
            </a:pPr>
            <a:endParaRPr lang="en-GB" sz="2000" dirty="0"/>
          </a:p>
          <a:p>
            <a:pPr>
              <a:buFontTx/>
              <a:buChar char="-"/>
            </a:pPr>
            <a:endParaRPr lang="en-GB" dirty="0"/>
          </a:p>
        </p:txBody>
      </p:sp>
    </p:spTree>
    <p:extLst>
      <p:ext uri="{BB962C8B-B14F-4D97-AF65-F5344CB8AC3E}">
        <p14:creationId xmlns:p14="http://schemas.microsoft.com/office/powerpoint/2010/main" val="7039267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EC027-B6CE-3DFF-FDC5-3FD4F6DAB5C0}"/>
              </a:ext>
            </a:extLst>
          </p:cNvPr>
          <p:cNvSpPr>
            <a:spLocks noGrp="1"/>
          </p:cNvSpPr>
          <p:nvPr>
            <p:ph type="title"/>
          </p:nvPr>
        </p:nvSpPr>
        <p:spPr/>
        <p:txBody>
          <a:bodyPr/>
          <a:lstStyle/>
          <a:p>
            <a:pPr algn="ctr"/>
            <a:r>
              <a:rPr lang="en-GB" dirty="0"/>
              <a:t>Suggestions</a:t>
            </a:r>
          </a:p>
        </p:txBody>
      </p:sp>
      <p:sp>
        <p:nvSpPr>
          <p:cNvPr id="3" name="Content Placeholder 2">
            <a:extLst>
              <a:ext uri="{FF2B5EF4-FFF2-40B4-BE49-F238E27FC236}">
                <a16:creationId xmlns:a16="http://schemas.microsoft.com/office/drawing/2014/main" id="{EBFA3EA0-8802-7430-81A8-642CCF987085}"/>
              </a:ext>
            </a:extLst>
          </p:cNvPr>
          <p:cNvSpPr>
            <a:spLocks noGrp="1"/>
          </p:cNvSpPr>
          <p:nvPr>
            <p:ph idx="1"/>
          </p:nvPr>
        </p:nvSpPr>
        <p:spPr>
          <a:xfrm>
            <a:off x="838200" y="1546225"/>
            <a:ext cx="10515600" cy="4587876"/>
          </a:xfrm>
        </p:spPr>
        <p:txBody>
          <a:bodyPr>
            <a:normAutofit fontScale="85000" lnSpcReduction="20000"/>
          </a:bodyPr>
          <a:lstStyle/>
          <a:p>
            <a:r>
              <a:rPr lang="en-GB" dirty="0"/>
              <a:t> Increase profit within the furniture category by switching to a cheaper supplier or selling better quality furniture.</a:t>
            </a:r>
          </a:p>
          <a:p>
            <a:r>
              <a:rPr lang="en-GB" dirty="0"/>
              <a:t> Avoid providing a discount of more than 20% as discounts higher than this will cause a loss of profit/loss.</a:t>
            </a:r>
          </a:p>
          <a:p>
            <a:r>
              <a:rPr lang="en-GB" dirty="0"/>
              <a:t> Provide more discounts earlier on in the year as this is when sales and profits are lowest.</a:t>
            </a:r>
          </a:p>
          <a:p>
            <a:r>
              <a:rPr lang="en-GB" dirty="0"/>
              <a:t> Increase marketing or have more warehouses within the central and south regions as these regions have low profit.</a:t>
            </a:r>
          </a:p>
          <a:p>
            <a:r>
              <a:rPr lang="en-GB" dirty="0"/>
              <a:t> Our main customers are within the “consumer” segment. Switch to allocating more time and resources to serve consumers rather than corporate or home office. Or market to corporate or home office. </a:t>
            </a:r>
          </a:p>
          <a:p>
            <a:r>
              <a:rPr lang="en-GB" dirty="0"/>
              <a:t> Investigate further why some cities like Philadelphia and Houston have such a big loss.</a:t>
            </a:r>
          </a:p>
          <a:p>
            <a:r>
              <a:rPr lang="en-GB" dirty="0"/>
              <a:t> </a:t>
            </a:r>
          </a:p>
          <a:p>
            <a:endParaRPr lang="en-GB" dirty="0"/>
          </a:p>
        </p:txBody>
      </p:sp>
    </p:spTree>
    <p:extLst>
      <p:ext uri="{BB962C8B-B14F-4D97-AF65-F5344CB8AC3E}">
        <p14:creationId xmlns:p14="http://schemas.microsoft.com/office/powerpoint/2010/main" val="9455850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82C87-C829-A1C0-1657-13BBE2350F9B}"/>
              </a:ext>
            </a:extLst>
          </p:cNvPr>
          <p:cNvSpPr>
            <a:spLocks noGrp="1"/>
          </p:cNvSpPr>
          <p:nvPr>
            <p:ph type="title"/>
          </p:nvPr>
        </p:nvSpPr>
        <p:spPr/>
        <p:txBody>
          <a:bodyPr/>
          <a:lstStyle/>
          <a:p>
            <a:pPr algn="ctr"/>
            <a:r>
              <a:rPr lang="en-GB" dirty="0"/>
              <a:t>Categories</a:t>
            </a:r>
          </a:p>
        </p:txBody>
      </p:sp>
      <p:graphicFrame>
        <p:nvGraphicFramePr>
          <p:cNvPr id="4" name="Chart 3">
            <a:extLst>
              <a:ext uri="{FF2B5EF4-FFF2-40B4-BE49-F238E27FC236}">
                <a16:creationId xmlns:a16="http://schemas.microsoft.com/office/drawing/2014/main" id="{A34E8AAD-DA42-AB09-842D-1BC387C3A36D}"/>
              </a:ext>
            </a:extLst>
          </p:cNvPr>
          <p:cNvGraphicFramePr>
            <a:graphicFrameLocks/>
          </p:cNvGraphicFramePr>
          <p:nvPr>
            <p:extLst>
              <p:ext uri="{D42A27DB-BD31-4B8C-83A1-F6EECF244321}">
                <p14:modId xmlns:p14="http://schemas.microsoft.com/office/powerpoint/2010/main" val="3418522316"/>
              </p:ext>
            </p:extLst>
          </p:nvPr>
        </p:nvGraphicFramePr>
        <p:xfrm>
          <a:off x="-1587" y="1539059"/>
          <a:ext cx="5624513" cy="322267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a:extLst>
              <a:ext uri="{FF2B5EF4-FFF2-40B4-BE49-F238E27FC236}">
                <a16:creationId xmlns:a16="http://schemas.microsoft.com/office/drawing/2014/main" id="{05735C8F-8152-20D6-4179-BDBCBE76BD2E}"/>
              </a:ext>
            </a:extLst>
          </p:cNvPr>
          <p:cNvGraphicFramePr>
            <a:graphicFrameLocks/>
          </p:cNvGraphicFramePr>
          <p:nvPr>
            <p:extLst>
              <p:ext uri="{D42A27DB-BD31-4B8C-83A1-F6EECF244321}">
                <p14:modId xmlns:p14="http://schemas.microsoft.com/office/powerpoint/2010/main" val="441654471"/>
              </p:ext>
            </p:extLst>
          </p:nvPr>
        </p:nvGraphicFramePr>
        <p:xfrm>
          <a:off x="838200" y="4610100"/>
          <a:ext cx="4617528" cy="2247900"/>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5">
            <a:extLst>
              <a:ext uri="{FF2B5EF4-FFF2-40B4-BE49-F238E27FC236}">
                <a16:creationId xmlns:a16="http://schemas.microsoft.com/office/drawing/2014/main" id="{13B0F703-480A-D807-EB65-B44F0D299290}"/>
              </a:ext>
            </a:extLst>
          </p:cNvPr>
          <p:cNvSpPr txBox="1"/>
          <p:nvPr/>
        </p:nvSpPr>
        <p:spPr>
          <a:xfrm>
            <a:off x="5295900" y="5076890"/>
            <a:ext cx="6896100" cy="1815882"/>
          </a:xfrm>
          <a:prstGeom prst="rect">
            <a:avLst/>
          </a:prstGeom>
          <a:noFill/>
        </p:spPr>
        <p:txBody>
          <a:bodyPr wrap="square" rtlCol="0">
            <a:spAutoFit/>
          </a:bodyPr>
          <a:lstStyle/>
          <a:p>
            <a:r>
              <a:rPr lang="en-GB" sz="1600" dirty="0"/>
              <a:t>The highest proportion of profit comes from the Technology category </a:t>
            </a:r>
            <a:r>
              <a:rPr lang="en-US" sz="1600" dirty="0"/>
              <a:t>which is 50.79% of total profit. While furniture is the least profitable which is 6.44% of total profit.</a:t>
            </a:r>
          </a:p>
          <a:p>
            <a:endParaRPr lang="en-US" sz="1600" dirty="0"/>
          </a:p>
          <a:p>
            <a:r>
              <a:rPr lang="en-US" sz="1600" dirty="0"/>
              <a:t>In terms of sub-categories, Copiers is the most profitable (£55,618) and Tables is the least profitable (-£17,725). 3 of the sub-categories are causing a loss- tables, bookcases and supplies.</a:t>
            </a:r>
            <a:endParaRPr lang="en-GB" sz="1600" dirty="0"/>
          </a:p>
        </p:txBody>
      </p:sp>
      <p:graphicFrame>
        <p:nvGraphicFramePr>
          <p:cNvPr id="3" name="Chart 2">
            <a:extLst>
              <a:ext uri="{FF2B5EF4-FFF2-40B4-BE49-F238E27FC236}">
                <a16:creationId xmlns:a16="http://schemas.microsoft.com/office/drawing/2014/main" id="{8A36A6B6-82C5-4107-97AA-7EF8D81ABC3A}"/>
              </a:ext>
            </a:extLst>
          </p:cNvPr>
          <p:cNvGraphicFramePr>
            <a:graphicFrameLocks/>
          </p:cNvGraphicFramePr>
          <p:nvPr>
            <p:extLst>
              <p:ext uri="{D42A27DB-BD31-4B8C-83A1-F6EECF244321}">
                <p14:modId xmlns:p14="http://schemas.microsoft.com/office/powerpoint/2010/main" val="1069099713"/>
              </p:ext>
            </p:extLst>
          </p:nvPr>
        </p:nvGraphicFramePr>
        <p:xfrm>
          <a:off x="5735595" y="1495844"/>
          <a:ext cx="5505536" cy="342346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752836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A40EC-1397-7C6B-F4D9-5B3372715F2A}"/>
              </a:ext>
            </a:extLst>
          </p:cNvPr>
          <p:cNvSpPr>
            <a:spLocks noGrp="1"/>
          </p:cNvSpPr>
          <p:nvPr>
            <p:ph type="title"/>
          </p:nvPr>
        </p:nvSpPr>
        <p:spPr>
          <a:xfrm>
            <a:off x="838200" y="-297657"/>
            <a:ext cx="10515600" cy="1325563"/>
          </a:xfrm>
        </p:spPr>
        <p:txBody>
          <a:bodyPr/>
          <a:lstStyle/>
          <a:p>
            <a:pPr algn="ctr"/>
            <a:r>
              <a:rPr lang="en-GB" dirty="0"/>
              <a:t>Time</a:t>
            </a:r>
          </a:p>
        </p:txBody>
      </p:sp>
      <p:graphicFrame>
        <p:nvGraphicFramePr>
          <p:cNvPr id="4" name="Chart 3">
            <a:extLst>
              <a:ext uri="{FF2B5EF4-FFF2-40B4-BE49-F238E27FC236}">
                <a16:creationId xmlns:a16="http://schemas.microsoft.com/office/drawing/2014/main" id="{3FDA09E9-092E-8C41-9862-7B120A67104F}"/>
              </a:ext>
            </a:extLst>
          </p:cNvPr>
          <p:cNvGraphicFramePr>
            <a:graphicFrameLocks/>
          </p:cNvGraphicFramePr>
          <p:nvPr>
            <p:extLst>
              <p:ext uri="{D42A27DB-BD31-4B8C-83A1-F6EECF244321}">
                <p14:modId xmlns:p14="http://schemas.microsoft.com/office/powerpoint/2010/main" val="2120048788"/>
              </p:ext>
            </p:extLst>
          </p:nvPr>
        </p:nvGraphicFramePr>
        <p:xfrm>
          <a:off x="666750" y="2866886"/>
          <a:ext cx="6248400" cy="2263914"/>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28D07468-050E-1DA0-2AA6-0A79291235EA}"/>
              </a:ext>
            </a:extLst>
          </p:cNvPr>
          <p:cNvSpPr txBox="1"/>
          <p:nvPr/>
        </p:nvSpPr>
        <p:spPr>
          <a:xfrm>
            <a:off x="7137400" y="1690688"/>
            <a:ext cx="4483100" cy="2862322"/>
          </a:xfrm>
          <a:prstGeom prst="rect">
            <a:avLst/>
          </a:prstGeom>
          <a:noFill/>
        </p:spPr>
        <p:txBody>
          <a:bodyPr wrap="square" rtlCol="0">
            <a:spAutoFit/>
          </a:bodyPr>
          <a:lstStyle/>
          <a:p>
            <a:r>
              <a:rPr lang="en-GB" dirty="0"/>
              <a:t>The total profit fluctuates a lot month by month.</a:t>
            </a:r>
          </a:p>
          <a:p>
            <a:endParaRPr lang="en-GB" dirty="0"/>
          </a:p>
          <a:p>
            <a:r>
              <a:rPr lang="en-GB" dirty="0"/>
              <a:t>For each Year, quarter 4 tends to be the most profitable quarter and quarter 1 is the least profitable. With quarter 4 of 2016 being the most profitable quarter. </a:t>
            </a:r>
          </a:p>
          <a:p>
            <a:endParaRPr lang="en-GB" dirty="0"/>
          </a:p>
          <a:p>
            <a:r>
              <a:rPr lang="en-GB" dirty="0"/>
              <a:t>The total profit has shown to increase each year.</a:t>
            </a:r>
          </a:p>
        </p:txBody>
      </p:sp>
      <p:graphicFrame>
        <p:nvGraphicFramePr>
          <p:cNvPr id="6" name="Chart 5">
            <a:extLst>
              <a:ext uri="{FF2B5EF4-FFF2-40B4-BE49-F238E27FC236}">
                <a16:creationId xmlns:a16="http://schemas.microsoft.com/office/drawing/2014/main" id="{3FDA09E9-092E-8C41-9862-7B120A67104F}"/>
              </a:ext>
            </a:extLst>
          </p:cNvPr>
          <p:cNvGraphicFramePr>
            <a:graphicFrameLocks/>
          </p:cNvGraphicFramePr>
          <p:nvPr>
            <p:extLst>
              <p:ext uri="{D42A27DB-BD31-4B8C-83A1-F6EECF244321}">
                <p14:modId xmlns:p14="http://schemas.microsoft.com/office/powerpoint/2010/main" val="2022297517"/>
              </p:ext>
            </p:extLst>
          </p:nvPr>
        </p:nvGraphicFramePr>
        <p:xfrm>
          <a:off x="666750" y="4914900"/>
          <a:ext cx="6248400" cy="226391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a:extLst>
              <a:ext uri="{FF2B5EF4-FFF2-40B4-BE49-F238E27FC236}">
                <a16:creationId xmlns:a16="http://schemas.microsoft.com/office/drawing/2014/main" id="{3FDA09E9-092E-8C41-9862-7B120A67104F}"/>
              </a:ext>
            </a:extLst>
          </p:cNvPr>
          <p:cNvGraphicFramePr>
            <a:graphicFrameLocks/>
          </p:cNvGraphicFramePr>
          <p:nvPr>
            <p:extLst>
              <p:ext uri="{D42A27DB-BD31-4B8C-83A1-F6EECF244321}">
                <p14:modId xmlns:p14="http://schemas.microsoft.com/office/powerpoint/2010/main" val="2245420756"/>
              </p:ext>
            </p:extLst>
          </p:nvPr>
        </p:nvGraphicFramePr>
        <p:xfrm>
          <a:off x="621506" y="680313"/>
          <a:ext cx="6338888" cy="27432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1162446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A6D0C-A822-D5C9-FDA1-D2B0D40D54E7}"/>
              </a:ext>
            </a:extLst>
          </p:cNvPr>
          <p:cNvSpPr>
            <a:spLocks noGrp="1"/>
          </p:cNvSpPr>
          <p:nvPr>
            <p:ph type="title"/>
          </p:nvPr>
        </p:nvSpPr>
        <p:spPr/>
        <p:txBody>
          <a:bodyPr/>
          <a:lstStyle/>
          <a:p>
            <a:pPr algn="ctr"/>
            <a:r>
              <a:rPr lang="en-GB" dirty="0"/>
              <a:t>Regions</a:t>
            </a:r>
          </a:p>
        </p:txBody>
      </p:sp>
      <p:graphicFrame>
        <p:nvGraphicFramePr>
          <p:cNvPr id="4" name="Chart 3">
            <a:extLst>
              <a:ext uri="{FF2B5EF4-FFF2-40B4-BE49-F238E27FC236}">
                <a16:creationId xmlns:a16="http://schemas.microsoft.com/office/drawing/2014/main" id="{A36E64F8-8F5B-4498-9332-E582A2ED3CD7}"/>
              </a:ext>
            </a:extLst>
          </p:cNvPr>
          <p:cNvGraphicFramePr>
            <a:graphicFrameLocks/>
          </p:cNvGraphicFramePr>
          <p:nvPr>
            <p:extLst>
              <p:ext uri="{D42A27DB-BD31-4B8C-83A1-F6EECF244321}">
                <p14:modId xmlns:p14="http://schemas.microsoft.com/office/powerpoint/2010/main" val="3028114741"/>
              </p:ext>
            </p:extLst>
          </p:nvPr>
        </p:nvGraphicFramePr>
        <p:xfrm>
          <a:off x="1141752" y="1348845"/>
          <a:ext cx="9908495" cy="4610629"/>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F2D6A7CC-4230-8EF2-7AE9-F85B498E14C3}"/>
              </a:ext>
            </a:extLst>
          </p:cNvPr>
          <p:cNvSpPr txBox="1"/>
          <p:nvPr/>
        </p:nvSpPr>
        <p:spPr>
          <a:xfrm>
            <a:off x="609601" y="5730874"/>
            <a:ext cx="11785600" cy="923330"/>
          </a:xfrm>
          <a:prstGeom prst="rect">
            <a:avLst/>
          </a:prstGeom>
          <a:noFill/>
        </p:spPr>
        <p:txBody>
          <a:bodyPr wrap="square" rtlCol="0">
            <a:spAutoFit/>
          </a:bodyPr>
          <a:lstStyle/>
          <a:p>
            <a:r>
              <a:rPr lang="en-GB" dirty="0"/>
              <a:t>West is the most profitable region while central is the least profitable. Technology is the most profitable category for all regions except for the West in which it is the office supplies. Furniture is the least profitable for all regions- in central it causes a loss.</a:t>
            </a:r>
          </a:p>
        </p:txBody>
      </p:sp>
    </p:spTree>
    <p:extLst>
      <p:ext uri="{BB962C8B-B14F-4D97-AF65-F5344CB8AC3E}">
        <p14:creationId xmlns:p14="http://schemas.microsoft.com/office/powerpoint/2010/main" val="30908033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4AC6E-A10D-7AEA-901F-18ECF67F0751}"/>
              </a:ext>
            </a:extLst>
          </p:cNvPr>
          <p:cNvSpPr>
            <a:spLocks noGrp="1"/>
          </p:cNvSpPr>
          <p:nvPr>
            <p:ph type="title"/>
          </p:nvPr>
        </p:nvSpPr>
        <p:spPr/>
        <p:txBody>
          <a:bodyPr/>
          <a:lstStyle/>
          <a:p>
            <a:pPr algn="ctr"/>
            <a:r>
              <a:rPr lang="en-GB" dirty="0"/>
              <a:t>Segment</a:t>
            </a:r>
          </a:p>
        </p:txBody>
      </p:sp>
      <p:graphicFrame>
        <p:nvGraphicFramePr>
          <p:cNvPr id="4" name="Chart 3">
            <a:extLst>
              <a:ext uri="{FF2B5EF4-FFF2-40B4-BE49-F238E27FC236}">
                <a16:creationId xmlns:a16="http://schemas.microsoft.com/office/drawing/2014/main" id="{46540FE5-0E17-4B90-9EFF-34BFDB418224}"/>
              </a:ext>
            </a:extLst>
          </p:cNvPr>
          <p:cNvGraphicFramePr>
            <a:graphicFrameLocks/>
          </p:cNvGraphicFramePr>
          <p:nvPr>
            <p:extLst>
              <p:ext uri="{D42A27DB-BD31-4B8C-83A1-F6EECF244321}">
                <p14:modId xmlns:p14="http://schemas.microsoft.com/office/powerpoint/2010/main" val="3110620480"/>
              </p:ext>
            </p:extLst>
          </p:nvPr>
        </p:nvGraphicFramePr>
        <p:xfrm>
          <a:off x="222251" y="1487286"/>
          <a:ext cx="5873749" cy="4154590"/>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41F56D4F-F1E2-FFA0-307D-6A6A5B6A6272}"/>
              </a:ext>
            </a:extLst>
          </p:cNvPr>
          <p:cNvSpPr txBox="1"/>
          <p:nvPr/>
        </p:nvSpPr>
        <p:spPr>
          <a:xfrm>
            <a:off x="419100" y="5641876"/>
            <a:ext cx="11550649" cy="923330"/>
          </a:xfrm>
          <a:prstGeom prst="rect">
            <a:avLst/>
          </a:prstGeom>
          <a:noFill/>
        </p:spPr>
        <p:txBody>
          <a:bodyPr wrap="square" rtlCol="0">
            <a:spAutoFit/>
          </a:bodyPr>
          <a:lstStyle/>
          <a:p>
            <a:r>
              <a:rPr lang="en-GB" dirty="0"/>
              <a:t>Consumer is the most profitable segment while Home office is the least profitable in total. For each segment, technology is the most profitable while furniture is the least profitable.</a:t>
            </a:r>
          </a:p>
          <a:p>
            <a:r>
              <a:rPr lang="en-GB" dirty="0"/>
              <a:t>However, in terms of average profit, home office generates the highest average profit.</a:t>
            </a:r>
          </a:p>
        </p:txBody>
      </p:sp>
      <p:graphicFrame>
        <p:nvGraphicFramePr>
          <p:cNvPr id="3" name="Chart 2">
            <a:extLst>
              <a:ext uri="{FF2B5EF4-FFF2-40B4-BE49-F238E27FC236}">
                <a16:creationId xmlns:a16="http://schemas.microsoft.com/office/drawing/2014/main" id="{7D9F946D-FE93-D712-BFD0-F1CC93244359}"/>
              </a:ext>
            </a:extLst>
          </p:cNvPr>
          <p:cNvGraphicFramePr>
            <a:graphicFrameLocks/>
          </p:cNvGraphicFramePr>
          <p:nvPr>
            <p:extLst>
              <p:ext uri="{D42A27DB-BD31-4B8C-83A1-F6EECF244321}">
                <p14:modId xmlns:p14="http://schemas.microsoft.com/office/powerpoint/2010/main" val="2009307732"/>
              </p:ext>
            </p:extLst>
          </p:nvPr>
        </p:nvGraphicFramePr>
        <p:xfrm>
          <a:off x="5626101" y="1690688"/>
          <a:ext cx="6343648" cy="395118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8985398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5A6A5-2269-7C0E-92F3-9799F11B6CE4}"/>
              </a:ext>
            </a:extLst>
          </p:cNvPr>
          <p:cNvSpPr>
            <a:spLocks noGrp="1"/>
          </p:cNvSpPr>
          <p:nvPr>
            <p:ph type="title"/>
          </p:nvPr>
        </p:nvSpPr>
        <p:spPr/>
        <p:txBody>
          <a:bodyPr/>
          <a:lstStyle/>
          <a:p>
            <a:pPr algn="ctr"/>
            <a:r>
              <a:rPr lang="en-GB" dirty="0"/>
              <a:t>Quantity and Average Profit</a:t>
            </a:r>
          </a:p>
        </p:txBody>
      </p:sp>
      <p:graphicFrame>
        <p:nvGraphicFramePr>
          <p:cNvPr id="4" name="Chart 3">
            <a:extLst>
              <a:ext uri="{FF2B5EF4-FFF2-40B4-BE49-F238E27FC236}">
                <a16:creationId xmlns:a16="http://schemas.microsoft.com/office/drawing/2014/main" id="{6C64A003-B457-2F79-7134-79B4E56EA741}"/>
              </a:ext>
            </a:extLst>
          </p:cNvPr>
          <p:cNvGraphicFramePr>
            <a:graphicFrameLocks/>
          </p:cNvGraphicFramePr>
          <p:nvPr>
            <p:extLst>
              <p:ext uri="{D42A27DB-BD31-4B8C-83A1-F6EECF244321}">
                <p14:modId xmlns:p14="http://schemas.microsoft.com/office/powerpoint/2010/main" val="188164378"/>
              </p:ext>
            </p:extLst>
          </p:nvPr>
        </p:nvGraphicFramePr>
        <p:xfrm>
          <a:off x="1508125" y="1920875"/>
          <a:ext cx="9175750" cy="49371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1329744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C5721-228D-57C8-0F3F-3A721420F023}"/>
              </a:ext>
            </a:extLst>
          </p:cNvPr>
          <p:cNvSpPr>
            <a:spLocks noGrp="1"/>
          </p:cNvSpPr>
          <p:nvPr>
            <p:ph type="title"/>
          </p:nvPr>
        </p:nvSpPr>
        <p:spPr/>
        <p:txBody>
          <a:bodyPr/>
          <a:lstStyle/>
          <a:p>
            <a:pPr algn="ctr"/>
            <a:r>
              <a:rPr lang="en-GB" dirty="0"/>
              <a:t>City</a:t>
            </a:r>
          </a:p>
        </p:txBody>
      </p:sp>
      <p:graphicFrame>
        <p:nvGraphicFramePr>
          <p:cNvPr id="4" name="Table 3">
            <a:extLst>
              <a:ext uri="{FF2B5EF4-FFF2-40B4-BE49-F238E27FC236}">
                <a16:creationId xmlns:a16="http://schemas.microsoft.com/office/drawing/2014/main" id="{B3FA2679-0676-70F2-AE9D-0F9E4043BA0F}"/>
              </a:ext>
            </a:extLst>
          </p:cNvPr>
          <p:cNvGraphicFramePr>
            <a:graphicFrameLocks noGrp="1"/>
          </p:cNvGraphicFramePr>
          <p:nvPr>
            <p:extLst>
              <p:ext uri="{D42A27DB-BD31-4B8C-83A1-F6EECF244321}">
                <p14:modId xmlns:p14="http://schemas.microsoft.com/office/powerpoint/2010/main" val="3567964376"/>
              </p:ext>
            </p:extLst>
          </p:nvPr>
        </p:nvGraphicFramePr>
        <p:xfrm>
          <a:off x="2212974" y="1436688"/>
          <a:ext cx="7766051" cy="3340102"/>
        </p:xfrm>
        <a:graphic>
          <a:graphicData uri="http://schemas.openxmlformats.org/drawingml/2006/table">
            <a:tbl>
              <a:tblPr>
                <a:solidFill>
                  <a:srgbClr val="FF0000"/>
                </a:solidFill>
                <a:tableStyleId>{5C22544A-7EE6-4342-B048-85BDC9FD1C3A}</a:tableStyleId>
              </a:tblPr>
              <a:tblGrid>
                <a:gridCol w="2259215">
                  <a:extLst>
                    <a:ext uri="{9D8B030D-6E8A-4147-A177-3AD203B41FA5}">
                      <a16:colId xmlns:a16="http://schemas.microsoft.com/office/drawing/2014/main" val="981850774"/>
                    </a:ext>
                  </a:extLst>
                </a:gridCol>
                <a:gridCol w="1432774">
                  <a:extLst>
                    <a:ext uri="{9D8B030D-6E8A-4147-A177-3AD203B41FA5}">
                      <a16:colId xmlns:a16="http://schemas.microsoft.com/office/drawing/2014/main" val="3959742643"/>
                    </a:ext>
                  </a:extLst>
                </a:gridCol>
                <a:gridCol w="797370">
                  <a:extLst>
                    <a:ext uri="{9D8B030D-6E8A-4147-A177-3AD203B41FA5}">
                      <a16:colId xmlns:a16="http://schemas.microsoft.com/office/drawing/2014/main" val="3280517024"/>
                    </a:ext>
                  </a:extLst>
                </a:gridCol>
                <a:gridCol w="1843918">
                  <a:extLst>
                    <a:ext uri="{9D8B030D-6E8A-4147-A177-3AD203B41FA5}">
                      <a16:colId xmlns:a16="http://schemas.microsoft.com/office/drawing/2014/main" val="826587755"/>
                    </a:ext>
                  </a:extLst>
                </a:gridCol>
                <a:gridCol w="1432774">
                  <a:extLst>
                    <a:ext uri="{9D8B030D-6E8A-4147-A177-3AD203B41FA5}">
                      <a16:colId xmlns:a16="http://schemas.microsoft.com/office/drawing/2014/main" val="1901836716"/>
                    </a:ext>
                  </a:extLst>
                </a:gridCol>
              </a:tblGrid>
              <a:tr h="260377">
                <a:tc>
                  <a:txBody>
                    <a:bodyPr/>
                    <a:lstStyle/>
                    <a:p>
                      <a:pPr algn="l" fontAlgn="b"/>
                      <a:r>
                        <a:rPr lang="en-GB" sz="1100" b="1" u="none" strike="noStrike" dirty="0">
                          <a:effectLst/>
                        </a:rPr>
                        <a:t>Bottom 10 Cities with Profit</a:t>
                      </a:r>
                      <a:endParaRPr lang="en-GB" sz="1100" b="1" i="0" u="none" strike="noStrike" dirty="0">
                        <a:solidFill>
                          <a:srgbClr val="000000"/>
                        </a:solidFill>
                        <a:effectLst/>
                        <a:latin typeface="Calibri" panose="020F0502020204030204" pitchFamily="34" charset="0"/>
                      </a:endParaRPr>
                    </a:p>
                  </a:txBody>
                  <a:tcPr marL="9525" marR="9525" marT="9525" marB="0" anchor="b">
                    <a:lnB w="12700" cmpd="sng">
                      <a:noFill/>
                    </a:lnB>
                  </a:tcPr>
                </a:tc>
                <a:tc>
                  <a:txBody>
                    <a:bodyPr/>
                    <a:lstStyle/>
                    <a:p>
                      <a:pPr algn="l" fontAlgn="b"/>
                      <a:endParaRPr lang="en-GB" sz="1100" b="0" i="0" u="none" strike="noStrike">
                        <a:solidFill>
                          <a:srgbClr val="000000"/>
                        </a:solidFill>
                        <a:effectLst/>
                        <a:latin typeface="Calibri" panose="020F0502020204030204" pitchFamily="34" charset="0"/>
                      </a:endParaRPr>
                    </a:p>
                  </a:txBody>
                  <a:tcPr marL="9525" marR="9525" marT="9525" marB="0" anchor="b">
                    <a:lnB w="12700" cmpd="sng">
                      <a:noFill/>
                    </a:lnB>
                  </a:tcPr>
                </a:tc>
                <a:tc>
                  <a:txBody>
                    <a:bodyPr/>
                    <a:lstStyle/>
                    <a:p>
                      <a:pPr algn="l" fontAlgn="b"/>
                      <a:endParaRPr lang="en-GB"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GB" sz="1100" b="1" u="none" strike="noStrike" dirty="0">
                          <a:effectLst/>
                        </a:rPr>
                        <a:t>Top 10 Cities by Profit </a:t>
                      </a:r>
                      <a:endParaRPr lang="en-GB" sz="1100" b="1"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endParaRPr lang="en-GB"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16265468"/>
                  </a:ext>
                </a:extLst>
              </a:tr>
              <a:tr h="279975">
                <a:tc>
                  <a:txBody>
                    <a:bodyPr/>
                    <a:lstStyle/>
                    <a:p>
                      <a:pPr algn="l" fontAlgn="b"/>
                      <a:r>
                        <a:rPr lang="en-GB" sz="1100" u="none" strike="noStrike" dirty="0">
                          <a:effectLst/>
                        </a:rPr>
                        <a:t>City</a:t>
                      </a:r>
                      <a:endParaRPr lang="en-GB" sz="1100" b="1" i="0" u="none" strike="noStrike" dirty="0">
                        <a:solidFill>
                          <a:srgbClr val="000000"/>
                        </a:solidFill>
                        <a:effectLst/>
                        <a:latin typeface="Calibri" panose="020F0502020204030204" pitchFamily="34" charset="0"/>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0000"/>
                    </a:solidFill>
                  </a:tcPr>
                </a:tc>
                <a:tc>
                  <a:txBody>
                    <a:bodyPr/>
                    <a:lstStyle/>
                    <a:p>
                      <a:pPr algn="l" fontAlgn="b"/>
                      <a:r>
                        <a:rPr lang="en-GB" sz="1100" u="none" strike="noStrike">
                          <a:effectLst/>
                        </a:rPr>
                        <a:t>Sum of Profit</a:t>
                      </a:r>
                      <a:endParaRPr lang="en-GB" sz="1100" b="1" i="0" u="none" strike="noStrike">
                        <a:solidFill>
                          <a:srgbClr val="000000"/>
                        </a:solidFill>
                        <a:effectLst/>
                        <a:latin typeface="Calibri" panose="020F0502020204030204" pitchFamily="34" charset="0"/>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0000"/>
                    </a:solidFill>
                  </a:tcPr>
                </a:tc>
                <a:tc>
                  <a:txBody>
                    <a:bodyPr/>
                    <a:lstStyle/>
                    <a:p>
                      <a:pPr algn="l" fontAlgn="b"/>
                      <a:endParaRPr lang="en-GB" sz="1100" b="0" i="0" u="none" strike="noStrike">
                        <a:solidFill>
                          <a:srgbClr val="000000"/>
                        </a:solidFill>
                        <a:effectLst/>
                        <a:latin typeface="Calibri" panose="020F0502020204030204" pitchFamily="34" charset="0"/>
                      </a:endParaRPr>
                    </a:p>
                  </a:txBody>
                  <a:tcPr marL="9525" marR="9525" marT="9525" marB="0" anchor="b">
                    <a:lnL w="12700" cmpd="sng">
                      <a:noFill/>
                    </a:lnL>
                  </a:tcPr>
                </a:tc>
                <a:tc>
                  <a:txBody>
                    <a:bodyPr/>
                    <a:lstStyle/>
                    <a:p>
                      <a:pPr algn="l" fontAlgn="b"/>
                      <a:r>
                        <a:rPr lang="en-GB" sz="1100" u="none" strike="noStrike" dirty="0">
                          <a:effectLst/>
                        </a:rPr>
                        <a:t>City</a:t>
                      </a:r>
                      <a:endParaRPr lang="en-GB" sz="1100" b="1" i="0" u="none" strike="noStrike" dirty="0">
                        <a:solidFill>
                          <a:srgbClr val="000000"/>
                        </a:solidFill>
                        <a:effectLst/>
                        <a:latin typeface="Calibri" panose="020F0502020204030204" pitchFamily="34" charset="0"/>
                      </a:endParaRPr>
                    </a:p>
                  </a:txBody>
                  <a:tcPr marL="9525" marR="9525" marT="9525" marB="0" anchor="b">
                    <a:solidFill>
                      <a:srgbClr val="92D050"/>
                    </a:solidFill>
                  </a:tcPr>
                </a:tc>
                <a:tc>
                  <a:txBody>
                    <a:bodyPr/>
                    <a:lstStyle/>
                    <a:p>
                      <a:pPr algn="l" fontAlgn="b"/>
                      <a:r>
                        <a:rPr lang="en-GB" sz="1100" u="none" strike="noStrike">
                          <a:effectLst/>
                        </a:rPr>
                        <a:t>Sum of Profit</a:t>
                      </a:r>
                      <a:endParaRPr lang="en-GB" sz="1100" b="1" i="0" u="none" strike="noStrike">
                        <a:solidFill>
                          <a:srgbClr val="000000"/>
                        </a:solidFill>
                        <a:effectLst/>
                        <a:latin typeface="Calibri" panose="020F0502020204030204" pitchFamily="34" charset="0"/>
                      </a:endParaRPr>
                    </a:p>
                  </a:txBody>
                  <a:tcPr marL="9525" marR="9525" marT="9525" marB="0" anchor="b">
                    <a:solidFill>
                      <a:srgbClr val="92D050"/>
                    </a:solidFill>
                  </a:tcPr>
                </a:tc>
                <a:extLst>
                  <a:ext uri="{0D108BD9-81ED-4DB2-BD59-A6C34878D82A}">
                    <a16:rowId xmlns:a16="http://schemas.microsoft.com/office/drawing/2014/main" val="3852647677"/>
                  </a:ext>
                </a:extLst>
              </a:tr>
              <a:tr h="279975">
                <a:tc>
                  <a:txBody>
                    <a:bodyPr/>
                    <a:lstStyle/>
                    <a:p>
                      <a:pPr algn="l" fontAlgn="b"/>
                      <a:r>
                        <a:rPr lang="en-GB" sz="1100" u="none" strike="noStrike" dirty="0">
                          <a:effectLst/>
                        </a:rPr>
                        <a:t>Philadelphia</a:t>
                      </a:r>
                      <a:endParaRPr lang="en-GB" sz="1100" b="0" i="0" u="none" strike="noStrike" dirty="0">
                        <a:solidFill>
                          <a:srgbClr val="000000"/>
                        </a:solidFill>
                        <a:effectLst/>
                        <a:latin typeface="Calibri" panose="020F0502020204030204" pitchFamily="34" charset="0"/>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0000"/>
                    </a:solidFill>
                  </a:tcPr>
                </a:tc>
                <a:tc>
                  <a:txBody>
                    <a:bodyPr/>
                    <a:lstStyle/>
                    <a:p>
                      <a:pPr algn="r" fontAlgn="b"/>
                      <a:r>
                        <a:rPr lang="en-GB" sz="1100" u="none" strike="noStrike" dirty="0">
                          <a:effectLst/>
                        </a:rPr>
                        <a:t>-£13,837.77</a:t>
                      </a:r>
                      <a:endParaRPr lang="en-GB" sz="1100" b="0" i="0" u="none" strike="noStrike" dirty="0">
                        <a:solidFill>
                          <a:srgbClr val="000000"/>
                        </a:solidFill>
                        <a:effectLst/>
                        <a:latin typeface="Calibri" panose="020F0502020204030204" pitchFamily="34" charset="0"/>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0000"/>
                    </a:solidFill>
                  </a:tcPr>
                </a:tc>
                <a:tc>
                  <a:txBody>
                    <a:bodyPr/>
                    <a:lstStyle/>
                    <a:p>
                      <a:pPr algn="l" fontAlgn="b"/>
                      <a:endParaRPr lang="en-GB" sz="1100" b="0" i="0" u="none" strike="noStrike">
                        <a:solidFill>
                          <a:srgbClr val="000000"/>
                        </a:solidFill>
                        <a:effectLst/>
                        <a:latin typeface="Calibri" panose="020F0502020204030204" pitchFamily="34" charset="0"/>
                      </a:endParaRPr>
                    </a:p>
                  </a:txBody>
                  <a:tcPr marL="9525" marR="9525" marT="9525" marB="0" anchor="b">
                    <a:lnL w="12700" cmpd="sng">
                      <a:noFill/>
                    </a:lnL>
                  </a:tcPr>
                </a:tc>
                <a:tc>
                  <a:txBody>
                    <a:bodyPr/>
                    <a:lstStyle/>
                    <a:p>
                      <a:pPr algn="l" fontAlgn="b"/>
                      <a:r>
                        <a:rPr lang="en-GB" sz="1100" u="none" strike="noStrike" dirty="0">
                          <a:effectLst/>
                        </a:rPr>
                        <a:t>New York City</a:t>
                      </a:r>
                      <a:endParaRPr lang="en-GB" sz="1100" b="0" i="0" u="none" strike="noStrike" dirty="0">
                        <a:solidFill>
                          <a:srgbClr val="000000"/>
                        </a:solidFill>
                        <a:effectLst/>
                        <a:latin typeface="Calibri" panose="020F0502020204030204" pitchFamily="34" charset="0"/>
                      </a:endParaRPr>
                    </a:p>
                  </a:txBody>
                  <a:tcPr marL="9525" marR="9525" marT="9525" marB="0" anchor="b">
                    <a:solidFill>
                      <a:srgbClr val="92D050"/>
                    </a:solidFill>
                  </a:tcPr>
                </a:tc>
                <a:tc>
                  <a:txBody>
                    <a:bodyPr/>
                    <a:lstStyle/>
                    <a:p>
                      <a:pPr algn="r" fontAlgn="b"/>
                      <a:r>
                        <a:rPr lang="en-GB" sz="1100" u="none" strike="noStrike">
                          <a:effectLst/>
                        </a:rPr>
                        <a:t>£62,036.98</a:t>
                      </a:r>
                      <a:endParaRPr lang="en-GB" sz="1100" b="0" i="0" u="none" strike="noStrike">
                        <a:solidFill>
                          <a:srgbClr val="000000"/>
                        </a:solidFill>
                        <a:effectLst/>
                        <a:latin typeface="Calibri" panose="020F0502020204030204" pitchFamily="34" charset="0"/>
                      </a:endParaRPr>
                    </a:p>
                  </a:txBody>
                  <a:tcPr marL="9525" marR="9525" marT="9525" marB="0" anchor="b">
                    <a:solidFill>
                      <a:srgbClr val="92D050"/>
                    </a:solidFill>
                  </a:tcPr>
                </a:tc>
                <a:extLst>
                  <a:ext uri="{0D108BD9-81ED-4DB2-BD59-A6C34878D82A}">
                    <a16:rowId xmlns:a16="http://schemas.microsoft.com/office/drawing/2014/main" val="2284252639"/>
                  </a:ext>
                </a:extLst>
              </a:tr>
              <a:tr h="279975">
                <a:tc>
                  <a:txBody>
                    <a:bodyPr/>
                    <a:lstStyle/>
                    <a:p>
                      <a:pPr algn="l" fontAlgn="b"/>
                      <a:r>
                        <a:rPr lang="en-GB" sz="1100" u="none" strike="noStrike" dirty="0">
                          <a:effectLst/>
                        </a:rPr>
                        <a:t>Houston</a:t>
                      </a:r>
                      <a:endParaRPr lang="en-GB" sz="1100" b="0" i="0" u="none" strike="noStrike" dirty="0">
                        <a:solidFill>
                          <a:srgbClr val="000000"/>
                        </a:solidFill>
                        <a:effectLst/>
                        <a:latin typeface="Calibri" panose="020F0502020204030204" pitchFamily="34" charset="0"/>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0000"/>
                    </a:solidFill>
                  </a:tcPr>
                </a:tc>
                <a:tc>
                  <a:txBody>
                    <a:bodyPr/>
                    <a:lstStyle/>
                    <a:p>
                      <a:pPr algn="r" fontAlgn="b"/>
                      <a:r>
                        <a:rPr lang="en-GB" sz="1100" u="none" strike="noStrike">
                          <a:effectLst/>
                        </a:rPr>
                        <a:t>-£10,153.55</a:t>
                      </a:r>
                      <a:endParaRPr lang="en-GB" sz="1100" b="0" i="0" u="none" strike="noStrike">
                        <a:solidFill>
                          <a:srgbClr val="000000"/>
                        </a:solidFill>
                        <a:effectLst/>
                        <a:latin typeface="Calibri" panose="020F0502020204030204" pitchFamily="34" charset="0"/>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0000"/>
                    </a:solidFill>
                  </a:tcPr>
                </a:tc>
                <a:tc>
                  <a:txBody>
                    <a:bodyPr/>
                    <a:lstStyle/>
                    <a:p>
                      <a:pPr algn="l" fontAlgn="b"/>
                      <a:endParaRPr lang="en-GB" sz="1100" b="0" i="0" u="none" strike="noStrike">
                        <a:solidFill>
                          <a:srgbClr val="000000"/>
                        </a:solidFill>
                        <a:effectLst/>
                        <a:latin typeface="Calibri" panose="020F0502020204030204" pitchFamily="34" charset="0"/>
                      </a:endParaRPr>
                    </a:p>
                  </a:txBody>
                  <a:tcPr marL="9525" marR="9525" marT="9525" marB="0" anchor="b">
                    <a:lnL w="12700" cmpd="sng">
                      <a:noFill/>
                    </a:lnL>
                  </a:tcPr>
                </a:tc>
                <a:tc>
                  <a:txBody>
                    <a:bodyPr/>
                    <a:lstStyle/>
                    <a:p>
                      <a:pPr algn="l" fontAlgn="b"/>
                      <a:r>
                        <a:rPr lang="en-GB" sz="1100" u="none" strike="noStrike" dirty="0">
                          <a:effectLst/>
                        </a:rPr>
                        <a:t>Los Angeles</a:t>
                      </a:r>
                      <a:endParaRPr lang="en-GB" sz="1100" b="0" i="0" u="none" strike="noStrike" dirty="0">
                        <a:solidFill>
                          <a:srgbClr val="000000"/>
                        </a:solidFill>
                        <a:effectLst/>
                        <a:latin typeface="Calibri" panose="020F0502020204030204" pitchFamily="34" charset="0"/>
                      </a:endParaRPr>
                    </a:p>
                  </a:txBody>
                  <a:tcPr marL="9525" marR="9525" marT="9525" marB="0" anchor="b">
                    <a:solidFill>
                      <a:srgbClr val="92D050"/>
                    </a:solidFill>
                  </a:tcPr>
                </a:tc>
                <a:tc>
                  <a:txBody>
                    <a:bodyPr/>
                    <a:lstStyle/>
                    <a:p>
                      <a:pPr algn="r" fontAlgn="b"/>
                      <a:r>
                        <a:rPr lang="en-GB" sz="1100" u="none" strike="noStrike">
                          <a:effectLst/>
                        </a:rPr>
                        <a:t>£30,440.76</a:t>
                      </a:r>
                      <a:endParaRPr lang="en-GB" sz="1100" b="0" i="0" u="none" strike="noStrike">
                        <a:solidFill>
                          <a:srgbClr val="000000"/>
                        </a:solidFill>
                        <a:effectLst/>
                        <a:latin typeface="Calibri" panose="020F0502020204030204" pitchFamily="34" charset="0"/>
                      </a:endParaRPr>
                    </a:p>
                  </a:txBody>
                  <a:tcPr marL="9525" marR="9525" marT="9525" marB="0" anchor="b">
                    <a:solidFill>
                      <a:srgbClr val="92D050"/>
                    </a:solidFill>
                  </a:tcPr>
                </a:tc>
                <a:extLst>
                  <a:ext uri="{0D108BD9-81ED-4DB2-BD59-A6C34878D82A}">
                    <a16:rowId xmlns:a16="http://schemas.microsoft.com/office/drawing/2014/main" val="372351459"/>
                  </a:ext>
                </a:extLst>
              </a:tr>
              <a:tr h="279975">
                <a:tc>
                  <a:txBody>
                    <a:bodyPr/>
                    <a:lstStyle/>
                    <a:p>
                      <a:pPr algn="l" fontAlgn="b"/>
                      <a:r>
                        <a:rPr lang="en-GB" sz="1100" u="none" strike="noStrike" dirty="0">
                          <a:effectLst/>
                        </a:rPr>
                        <a:t>San Antonio</a:t>
                      </a:r>
                      <a:endParaRPr lang="en-GB" sz="1100" b="0" i="0" u="none" strike="noStrike" dirty="0">
                        <a:solidFill>
                          <a:srgbClr val="000000"/>
                        </a:solidFill>
                        <a:effectLst/>
                        <a:latin typeface="Calibri" panose="020F0502020204030204" pitchFamily="34" charset="0"/>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0000"/>
                    </a:solidFill>
                  </a:tcPr>
                </a:tc>
                <a:tc>
                  <a:txBody>
                    <a:bodyPr/>
                    <a:lstStyle/>
                    <a:p>
                      <a:pPr algn="r" fontAlgn="b"/>
                      <a:r>
                        <a:rPr lang="en-GB" sz="1100" u="none" strike="noStrike" dirty="0">
                          <a:effectLst/>
                        </a:rPr>
                        <a:t>-£7,299.05</a:t>
                      </a:r>
                      <a:endParaRPr lang="en-GB" sz="1100" b="0" i="0" u="none" strike="noStrike" dirty="0">
                        <a:solidFill>
                          <a:srgbClr val="000000"/>
                        </a:solidFill>
                        <a:effectLst/>
                        <a:latin typeface="Calibri" panose="020F0502020204030204" pitchFamily="34" charset="0"/>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0000"/>
                    </a:solidFill>
                  </a:tcPr>
                </a:tc>
                <a:tc>
                  <a:txBody>
                    <a:bodyPr/>
                    <a:lstStyle/>
                    <a:p>
                      <a:pPr algn="l" fontAlgn="b"/>
                      <a:endParaRPr lang="en-GB" sz="1100" b="0" i="0" u="none" strike="noStrike">
                        <a:solidFill>
                          <a:srgbClr val="000000"/>
                        </a:solidFill>
                        <a:effectLst/>
                        <a:latin typeface="Calibri" panose="020F0502020204030204" pitchFamily="34" charset="0"/>
                      </a:endParaRPr>
                    </a:p>
                  </a:txBody>
                  <a:tcPr marL="9525" marR="9525" marT="9525" marB="0" anchor="b">
                    <a:lnL w="12700" cmpd="sng">
                      <a:noFill/>
                    </a:lnL>
                  </a:tcPr>
                </a:tc>
                <a:tc>
                  <a:txBody>
                    <a:bodyPr/>
                    <a:lstStyle/>
                    <a:p>
                      <a:pPr algn="l" fontAlgn="b"/>
                      <a:r>
                        <a:rPr lang="en-GB" sz="1100" u="none" strike="noStrike" dirty="0">
                          <a:effectLst/>
                        </a:rPr>
                        <a:t>Seattle</a:t>
                      </a:r>
                      <a:endParaRPr lang="en-GB" sz="1100" b="0" i="0" u="none" strike="noStrike" dirty="0">
                        <a:solidFill>
                          <a:srgbClr val="000000"/>
                        </a:solidFill>
                        <a:effectLst/>
                        <a:latin typeface="Calibri" panose="020F0502020204030204" pitchFamily="34" charset="0"/>
                      </a:endParaRPr>
                    </a:p>
                  </a:txBody>
                  <a:tcPr marL="9525" marR="9525" marT="9525" marB="0" anchor="b">
                    <a:solidFill>
                      <a:srgbClr val="92D050"/>
                    </a:solidFill>
                  </a:tcPr>
                </a:tc>
                <a:tc>
                  <a:txBody>
                    <a:bodyPr/>
                    <a:lstStyle/>
                    <a:p>
                      <a:pPr algn="r" fontAlgn="b"/>
                      <a:r>
                        <a:rPr lang="en-GB" sz="1100" u="none" strike="noStrike">
                          <a:effectLst/>
                        </a:rPr>
                        <a:t>£29,156.10</a:t>
                      </a:r>
                      <a:endParaRPr lang="en-GB" sz="1100" b="0" i="0" u="none" strike="noStrike">
                        <a:solidFill>
                          <a:srgbClr val="000000"/>
                        </a:solidFill>
                        <a:effectLst/>
                        <a:latin typeface="Calibri" panose="020F0502020204030204" pitchFamily="34" charset="0"/>
                      </a:endParaRPr>
                    </a:p>
                  </a:txBody>
                  <a:tcPr marL="9525" marR="9525" marT="9525" marB="0" anchor="b">
                    <a:solidFill>
                      <a:srgbClr val="92D050"/>
                    </a:solidFill>
                  </a:tcPr>
                </a:tc>
                <a:extLst>
                  <a:ext uri="{0D108BD9-81ED-4DB2-BD59-A6C34878D82A}">
                    <a16:rowId xmlns:a16="http://schemas.microsoft.com/office/drawing/2014/main" val="3845680634"/>
                  </a:ext>
                </a:extLst>
              </a:tr>
              <a:tr h="279975">
                <a:tc>
                  <a:txBody>
                    <a:bodyPr/>
                    <a:lstStyle/>
                    <a:p>
                      <a:pPr algn="l" fontAlgn="b"/>
                      <a:r>
                        <a:rPr lang="en-GB" sz="1100" u="none" strike="noStrike" dirty="0">
                          <a:effectLst/>
                        </a:rPr>
                        <a:t>Lancaster</a:t>
                      </a:r>
                      <a:endParaRPr lang="en-GB" sz="1100" b="0" i="0" u="none" strike="noStrike" dirty="0">
                        <a:solidFill>
                          <a:srgbClr val="000000"/>
                        </a:solidFill>
                        <a:effectLst/>
                        <a:latin typeface="Calibri" panose="020F0502020204030204" pitchFamily="34" charset="0"/>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0000"/>
                    </a:solidFill>
                  </a:tcPr>
                </a:tc>
                <a:tc>
                  <a:txBody>
                    <a:bodyPr/>
                    <a:lstStyle/>
                    <a:p>
                      <a:pPr algn="r" fontAlgn="b"/>
                      <a:r>
                        <a:rPr lang="en-GB" sz="1100" u="none" strike="noStrike" dirty="0">
                          <a:effectLst/>
                        </a:rPr>
                        <a:t>-£7,239.07</a:t>
                      </a:r>
                      <a:endParaRPr lang="en-GB" sz="1100" b="0" i="0" u="none" strike="noStrike" dirty="0">
                        <a:solidFill>
                          <a:srgbClr val="000000"/>
                        </a:solidFill>
                        <a:effectLst/>
                        <a:latin typeface="Calibri" panose="020F0502020204030204" pitchFamily="34" charset="0"/>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0000"/>
                    </a:solidFill>
                  </a:tcPr>
                </a:tc>
                <a:tc>
                  <a:txBody>
                    <a:bodyPr/>
                    <a:lstStyle/>
                    <a:p>
                      <a:pPr algn="l" fontAlgn="b"/>
                      <a:endParaRPr lang="en-GB" sz="1100" b="0" i="0" u="none" strike="noStrike">
                        <a:solidFill>
                          <a:srgbClr val="000000"/>
                        </a:solidFill>
                        <a:effectLst/>
                        <a:latin typeface="Calibri" panose="020F0502020204030204" pitchFamily="34" charset="0"/>
                      </a:endParaRPr>
                    </a:p>
                  </a:txBody>
                  <a:tcPr marL="9525" marR="9525" marT="9525" marB="0" anchor="b">
                    <a:lnL w="12700" cmpd="sng">
                      <a:noFill/>
                    </a:lnL>
                  </a:tcPr>
                </a:tc>
                <a:tc>
                  <a:txBody>
                    <a:bodyPr/>
                    <a:lstStyle/>
                    <a:p>
                      <a:pPr algn="l" fontAlgn="b"/>
                      <a:r>
                        <a:rPr lang="en-GB" sz="1100" u="none" strike="noStrike">
                          <a:effectLst/>
                        </a:rPr>
                        <a:t>San Francisco</a:t>
                      </a:r>
                      <a:endParaRPr lang="en-GB" sz="1100" b="0" i="0" u="none" strike="noStrike">
                        <a:solidFill>
                          <a:srgbClr val="000000"/>
                        </a:solidFill>
                        <a:effectLst/>
                        <a:latin typeface="Calibri" panose="020F0502020204030204" pitchFamily="34" charset="0"/>
                      </a:endParaRPr>
                    </a:p>
                  </a:txBody>
                  <a:tcPr marL="9525" marR="9525" marT="9525" marB="0" anchor="b">
                    <a:solidFill>
                      <a:srgbClr val="92D050"/>
                    </a:solidFill>
                  </a:tcPr>
                </a:tc>
                <a:tc>
                  <a:txBody>
                    <a:bodyPr/>
                    <a:lstStyle/>
                    <a:p>
                      <a:pPr algn="r" fontAlgn="b"/>
                      <a:r>
                        <a:rPr lang="en-GB" sz="1100" u="none" strike="noStrike">
                          <a:effectLst/>
                        </a:rPr>
                        <a:t>£17,507.39</a:t>
                      </a:r>
                      <a:endParaRPr lang="en-GB" sz="1100" b="0" i="0" u="none" strike="noStrike">
                        <a:solidFill>
                          <a:srgbClr val="000000"/>
                        </a:solidFill>
                        <a:effectLst/>
                        <a:latin typeface="Calibri" panose="020F0502020204030204" pitchFamily="34" charset="0"/>
                      </a:endParaRPr>
                    </a:p>
                  </a:txBody>
                  <a:tcPr marL="9525" marR="9525" marT="9525" marB="0" anchor="b">
                    <a:solidFill>
                      <a:srgbClr val="92D050"/>
                    </a:solidFill>
                  </a:tcPr>
                </a:tc>
                <a:extLst>
                  <a:ext uri="{0D108BD9-81ED-4DB2-BD59-A6C34878D82A}">
                    <a16:rowId xmlns:a16="http://schemas.microsoft.com/office/drawing/2014/main" val="2941075605"/>
                  </a:ext>
                </a:extLst>
              </a:tr>
              <a:tr h="279975">
                <a:tc>
                  <a:txBody>
                    <a:bodyPr/>
                    <a:lstStyle/>
                    <a:p>
                      <a:pPr algn="l" fontAlgn="b"/>
                      <a:r>
                        <a:rPr lang="en-GB" sz="1100" u="none" strike="noStrike" dirty="0">
                          <a:effectLst/>
                        </a:rPr>
                        <a:t>Chicago</a:t>
                      </a:r>
                      <a:endParaRPr lang="en-GB" sz="1100" b="0" i="0" u="none" strike="noStrike" dirty="0">
                        <a:solidFill>
                          <a:srgbClr val="000000"/>
                        </a:solidFill>
                        <a:effectLst/>
                        <a:latin typeface="Calibri" panose="020F0502020204030204" pitchFamily="34" charset="0"/>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0000"/>
                    </a:solidFill>
                  </a:tcPr>
                </a:tc>
                <a:tc>
                  <a:txBody>
                    <a:bodyPr/>
                    <a:lstStyle/>
                    <a:p>
                      <a:pPr algn="r" fontAlgn="b"/>
                      <a:r>
                        <a:rPr lang="en-GB" sz="1100" u="none" strike="noStrike" dirty="0">
                          <a:effectLst/>
                        </a:rPr>
                        <a:t>-£6,654.57</a:t>
                      </a:r>
                      <a:endParaRPr lang="en-GB" sz="1100" b="0" i="0" u="none" strike="noStrike" dirty="0">
                        <a:solidFill>
                          <a:srgbClr val="000000"/>
                        </a:solidFill>
                        <a:effectLst/>
                        <a:latin typeface="Calibri" panose="020F0502020204030204" pitchFamily="34" charset="0"/>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0000"/>
                    </a:solidFill>
                  </a:tcPr>
                </a:tc>
                <a:tc>
                  <a:txBody>
                    <a:bodyPr/>
                    <a:lstStyle/>
                    <a:p>
                      <a:pPr algn="l" fontAlgn="b"/>
                      <a:endParaRPr lang="en-GB" sz="1100" b="0" i="0" u="none" strike="noStrike">
                        <a:solidFill>
                          <a:srgbClr val="000000"/>
                        </a:solidFill>
                        <a:effectLst/>
                        <a:latin typeface="Calibri" panose="020F0502020204030204" pitchFamily="34" charset="0"/>
                      </a:endParaRPr>
                    </a:p>
                  </a:txBody>
                  <a:tcPr marL="9525" marR="9525" marT="9525" marB="0" anchor="b">
                    <a:lnL w="12700" cmpd="sng">
                      <a:noFill/>
                    </a:lnL>
                  </a:tcPr>
                </a:tc>
                <a:tc>
                  <a:txBody>
                    <a:bodyPr/>
                    <a:lstStyle/>
                    <a:p>
                      <a:pPr algn="l" fontAlgn="b"/>
                      <a:r>
                        <a:rPr lang="en-GB" sz="1100" u="none" strike="noStrike" dirty="0">
                          <a:effectLst/>
                        </a:rPr>
                        <a:t>Detroit</a:t>
                      </a:r>
                      <a:endParaRPr lang="en-GB" sz="1100" b="0" i="0" u="none" strike="noStrike" dirty="0">
                        <a:solidFill>
                          <a:srgbClr val="000000"/>
                        </a:solidFill>
                        <a:effectLst/>
                        <a:latin typeface="Calibri" panose="020F0502020204030204" pitchFamily="34" charset="0"/>
                      </a:endParaRPr>
                    </a:p>
                  </a:txBody>
                  <a:tcPr marL="9525" marR="9525" marT="9525" marB="0" anchor="b">
                    <a:solidFill>
                      <a:srgbClr val="92D050"/>
                    </a:solidFill>
                  </a:tcPr>
                </a:tc>
                <a:tc>
                  <a:txBody>
                    <a:bodyPr/>
                    <a:lstStyle/>
                    <a:p>
                      <a:pPr algn="r" fontAlgn="b"/>
                      <a:r>
                        <a:rPr lang="en-GB" sz="1100" u="none" strike="noStrike">
                          <a:effectLst/>
                        </a:rPr>
                        <a:t>£13,181.79</a:t>
                      </a:r>
                      <a:endParaRPr lang="en-GB" sz="1100" b="0" i="0" u="none" strike="noStrike">
                        <a:solidFill>
                          <a:srgbClr val="000000"/>
                        </a:solidFill>
                        <a:effectLst/>
                        <a:latin typeface="Calibri" panose="020F0502020204030204" pitchFamily="34" charset="0"/>
                      </a:endParaRPr>
                    </a:p>
                  </a:txBody>
                  <a:tcPr marL="9525" marR="9525" marT="9525" marB="0" anchor="b">
                    <a:solidFill>
                      <a:srgbClr val="92D050"/>
                    </a:solidFill>
                  </a:tcPr>
                </a:tc>
                <a:extLst>
                  <a:ext uri="{0D108BD9-81ED-4DB2-BD59-A6C34878D82A}">
                    <a16:rowId xmlns:a16="http://schemas.microsoft.com/office/drawing/2014/main" val="1269194689"/>
                  </a:ext>
                </a:extLst>
              </a:tr>
              <a:tr h="279975">
                <a:tc>
                  <a:txBody>
                    <a:bodyPr/>
                    <a:lstStyle/>
                    <a:p>
                      <a:pPr algn="l" fontAlgn="b"/>
                      <a:r>
                        <a:rPr lang="en-GB" sz="1100" u="none" strike="noStrike" dirty="0">
                          <a:effectLst/>
                        </a:rPr>
                        <a:t>Burlington</a:t>
                      </a:r>
                      <a:endParaRPr lang="en-GB" sz="1100" b="0" i="0" u="none" strike="noStrike" dirty="0">
                        <a:solidFill>
                          <a:srgbClr val="000000"/>
                        </a:solidFill>
                        <a:effectLst/>
                        <a:latin typeface="Calibri" panose="020F0502020204030204" pitchFamily="34" charset="0"/>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0000"/>
                    </a:solidFill>
                  </a:tcPr>
                </a:tc>
                <a:tc>
                  <a:txBody>
                    <a:bodyPr/>
                    <a:lstStyle/>
                    <a:p>
                      <a:pPr algn="r" fontAlgn="b"/>
                      <a:r>
                        <a:rPr lang="en-GB" sz="1100" u="none" strike="noStrike" dirty="0">
                          <a:effectLst/>
                        </a:rPr>
                        <a:t>-£3,622.88</a:t>
                      </a:r>
                      <a:endParaRPr lang="en-GB" sz="1100" b="0" i="0" u="none" strike="noStrike" dirty="0">
                        <a:solidFill>
                          <a:srgbClr val="000000"/>
                        </a:solidFill>
                        <a:effectLst/>
                        <a:latin typeface="Calibri" panose="020F0502020204030204" pitchFamily="34" charset="0"/>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0000"/>
                    </a:solidFill>
                  </a:tcPr>
                </a:tc>
                <a:tc>
                  <a:txBody>
                    <a:bodyPr/>
                    <a:lstStyle/>
                    <a:p>
                      <a:pPr algn="l" fontAlgn="b"/>
                      <a:endParaRPr lang="en-GB" sz="1100" b="0" i="0" u="none" strike="noStrike">
                        <a:solidFill>
                          <a:srgbClr val="000000"/>
                        </a:solidFill>
                        <a:effectLst/>
                        <a:latin typeface="Calibri" panose="020F0502020204030204" pitchFamily="34" charset="0"/>
                      </a:endParaRPr>
                    </a:p>
                  </a:txBody>
                  <a:tcPr marL="9525" marR="9525" marT="9525" marB="0" anchor="b">
                    <a:lnL w="12700" cmpd="sng">
                      <a:noFill/>
                    </a:lnL>
                  </a:tcPr>
                </a:tc>
                <a:tc>
                  <a:txBody>
                    <a:bodyPr/>
                    <a:lstStyle/>
                    <a:p>
                      <a:pPr algn="l" fontAlgn="b"/>
                      <a:r>
                        <a:rPr lang="en-GB" sz="1100" u="none" strike="noStrike">
                          <a:effectLst/>
                        </a:rPr>
                        <a:t>Lafayette</a:t>
                      </a:r>
                      <a:endParaRPr lang="en-GB" sz="1100" b="0" i="0" u="none" strike="noStrike">
                        <a:solidFill>
                          <a:srgbClr val="000000"/>
                        </a:solidFill>
                        <a:effectLst/>
                        <a:latin typeface="Calibri" panose="020F0502020204030204" pitchFamily="34" charset="0"/>
                      </a:endParaRPr>
                    </a:p>
                  </a:txBody>
                  <a:tcPr marL="9525" marR="9525" marT="9525" marB="0" anchor="b">
                    <a:solidFill>
                      <a:srgbClr val="92D050"/>
                    </a:solidFill>
                  </a:tcPr>
                </a:tc>
                <a:tc>
                  <a:txBody>
                    <a:bodyPr/>
                    <a:lstStyle/>
                    <a:p>
                      <a:pPr algn="r" fontAlgn="b"/>
                      <a:r>
                        <a:rPr lang="en-GB" sz="1100" u="none" strike="noStrike">
                          <a:effectLst/>
                        </a:rPr>
                        <a:t>£10,018.39</a:t>
                      </a:r>
                      <a:endParaRPr lang="en-GB" sz="1100" b="0" i="0" u="none" strike="noStrike">
                        <a:solidFill>
                          <a:srgbClr val="000000"/>
                        </a:solidFill>
                        <a:effectLst/>
                        <a:latin typeface="Calibri" panose="020F0502020204030204" pitchFamily="34" charset="0"/>
                      </a:endParaRPr>
                    </a:p>
                  </a:txBody>
                  <a:tcPr marL="9525" marR="9525" marT="9525" marB="0" anchor="b">
                    <a:solidFill>
                      <a:srgbClr val="92D050"/>
                    </a:solidFill>
                  </a:tcPr>
                </a:tc>
                <a:extLst>
                  <a:ext uri="{0D108BD9-81ED-4DB2-BD59-A6C34878D82A}">
                    <a16:rowId xmlns:a16="http://schemas.microsoft.com/office/drawing/2014/main" val="3776904453"/>
                  </a:ext>
                </a:extLst>
              </a:tr>
              <a:tr h="279975">
                <a:tc>
                  <a:txBody>
                    <a:bodyPr/>
                    <a:lstStyle/>
                    <a:p>
                      <a:pPr algn="l" fontAlgn="b"/>
                      <a:r>
                        <a:rPr lang="en-GB" sz="1100" u="none" strike="noStrike">
                          <a:effectLst/>
                        </a:rPr>
                        <a:t>Dallas</a:t>
                      </a:r>
                      <a:endParaRPr lang="en-GB" sz="1100" b="0" i="0" u="none" strike="noStrike">
                        <a:solidFill>
                          <a:srgbClr val="000000"/>
                        </a:solidFill>
                        <a:effectLst/>
                        <a:latin typeface="Calibri" panose="020F0502020204030204" pitchFamily="34" charset="0"/>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0000"/>
                    </a:solidFill>
                  </a:tcPr>
                </a:tc>
                <a:tc>
                  <a:txBody>
                    <a:bodyPr/>
                    <a:lstStyle/>
                    <a:p>
                      <a:pPr algn="r" fontAlgn="b"/>
                      <a:r>
                        <a:rPr lang="en-GB" sz="1100" u="none" strike="noStrike" dirty="0">
                          <a:effectLst/>
                        </a:rPr>
                        <a:t>-£2,846.53</a:t>
                      </a:r>
                      <a:endParaRPr lang="en-GB" sz="1100" b="0" i="0" u="none" strike="noStrike" dirty="0">
                        <a:solidFill>
                          <a:srgbClr val="000000"/>
                        </a:solidFill>
                        <a:effectLst/>
                        <a:latin typeface="Calibri" panose="020F0502020204030204" pitchFamily="34" charset="0"/>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0000"/>
                    </a:solidFill>
                  </a:tcPr>
                </a:tc>
                <a:tc>
                  <a:txBody>
                    <a:bodyPr/>
                    <a:lstStyle/>
                    <a:p>
                      <a:pPr algn="l" fontAlgn="b"/>
                      <a:endParaRPr lang="en-GB" sz="1100" b="0" i="0" u="none" strike="noStrike">
                        <a:solidFill>
                          <a:srgbClr val="000000"/>
                        </a:solidFill>
                        <a:effectLst/>
                        <a:latin typeface="Calibri" panose="020F0502020204030204" pitchFamily="34" charset="0"/>
                      </a:endParaRPr>
                    </a:p>
                  </a:txBody>
                  <a:tcPr marL="9525" marR="9525" marT="9525" marB="0" anchor="b">
                    <a:lnL w="12700" cmpd="sng">
                      <a:noFill/>
                    </a:lnL>
                  </a:tcPr>
                </a:tc>
                <a:tc>
                  <a:txBody>
                    <a:bodyPr/>
                    <a:lstStyle/>
                    <a:p>
                      <a:pPr algn="l" fontAlgn="b"/>
                      <a:r>
                        <a:rPr lang="en-GB" sz="1100" u="none" strike="noStrike">
                          <a:effectLst/>
                        </a:rPr>
                        <a:t>Jackson</a:t>
                      </a:r>
                      <a:endParaRPr lang="en-GB" sz="1100" b="0" i="0" u="none" strike="noStrike">
                        <a:solidFill>
                          <a:srgbClr val="000000"/>
                        </a:solidFill>
                        <a:effectLst/>
                        <a:latin typeface="Calibri" panose="020F0502020204030204" pitchFamily="34" charset="0"/>
                      </a:endParaRPr>
                    </a:p>
                  </a:txBody>
                  <a:tcPr marL="9525" marR="9525" marT="9525" marB="0" anchor="b">
                    <a:solidFill>
                      <a:srgbClr val="92D050"/>
                    </a:solidFill>
                  </a:tcPr>
                </a:tc>
                <a:tc>
                  <a:txBody>
                    <a:bodyPr/>
                    <a:lstStyle/>
                    <a:p>
                      <a:pPr algn="r" fontAlgn="b"/>
                      <a:r>
                        <a:rPr lang="en-GB" sz="1100" u="none" strike="noStrike" dirty="0">
                          <a:effectLst/>
                        </a:rPr>
                        <a:t>£7,581.68</a:t>
                      </a:r>
                      <a:endParaRPr lang="en-GB" sz="1100" b="0" i="0" u="none" strike="noStrike" dirty="0">
                        <a:solidFill>
                          <a:srgbClr val="000000"/>
                        </a:solidFill>
                        <a:effectLst/>
                        <a:latin typeface="Calibri" panose="020F0502020204030204" pitchFamily="34" charset="0"/>
                      </a:endParaRPr>
                    </a:p>
                  </a:txBody>
                  <a:tcPr marL="9525" marR="9525" marT="9525" marB="0" anchor="b">
                    <a:solidFill>
                      <a:srgbClr val="92D050"/>
                    </a:solidFill>
                  </a:tcPr>
                </a:tc>
                <a:extLst>
                  <a:ext uri="{0D108BD9-81ED-4DB2-BD59-A6C34878D82A}">
                    <a16:rowId xmlns:a16="http://schemas.microsoft.com/office/drawing/2014/main" val="3140033159"/>
                  </a:ext>
                </a:extLst>
              </a:tr>
              <a:tr h="279975">
                <a:tc>
                  <a:txBody>
                    <a:bodyPr/>
                    <a:lstStyle/>
                    <a:p>
                      <a:pPr algn="l" fontAlgn="b"/>
                      <a:r>
                        <a:rPr lang="en-GB" sz="1100" u="none" strike="noStrike">
                          <a:effectLst/>
                        </a:rPr>
                        <a:t>Phoenix</a:t>
                      </a:r>
                      <a:endParaRPr lang="en-GB" sz="1100" b="0" i="0" u="none" strike="noStrike">
                        <a:solidFill>
                          <a:srgbClr val="000000"/>
                        </a:solidFill>
                        <a:effectLst/>
                        <a:latin typeface="Calibri" panose="020F0502020204030204" pitchFamily="34" charset="0"/>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0000"/>
                    </a:solidFill>
                  </a:tcPr>
                </a:tc>
                <a:tc>
                  <a:txBody>
                    <a:bodyPr/>
                    <a:lstStyle/>
                    <a:p>
                      <a:pPr algn="r" fontAlgn="b"/>
                      <a:r>
                        <a:rPr lang="en-GB" sz="1100" u="none" strike="noStrike" dirty="0">
                          <a:effectLst/>
                        </a:rPr>
                        <a:t>-£2,790.88</a:t>
                      </a:r>
                      <a:endParaRPr lang="en-GB" sz="1100" b="0" i="0" u="none" strike="noStrike" dirty="0">
                        <a:solidFill>
                          <a:srgbClr val="000000"/>
                        </a:solidFill>
                        <a:effectLst/>
                        <a:latin typeface="Calibri" panose="020F0502020204030204" pitchFamily="34" charset="0"/>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0000"/>
                    </a:solidFill>
                  </a:tcPr>
                </a:tc>
                <a:tc>
                  <a:txBody>
                    <a:bodyPr/>
                    <a:lstStyle/>
                    <a:p>
                      <a:pPr algn="l" fontAlgn="b"/>
                      <a:endParaRPr lang="en-GB" sz="1100" b="0" i="0" u="none" strike="noStrike">
                        <a:solidFill>
                          <a:srgbClr val="000000"/>
                        </a:solidFill>
                        <a:effectLst/>
                        <a:latin typeface="Calibri" panose="020F0502020204030204" pitchFamily="34" charset="0"/>
                      </a:endParaRPr>
                    </a:p>
                  </a:txBody>
                  <a:tcPr marL="9525" marR="9525" marT="9525" marB="0" anchor="b">
                    <a:lnL w="12700" cmpd="sng">
                      <a:noFill/>
                    </a:lnL>
                  </a:tcPr>
                </a:tc>
                <a:tc>
                  <a:txBody>
                    <a:bodyPr/>
                    <a:lstStyle/>
                    <a:p>
                      <a:pPr algn="l" fontAlgn="b"/>
                      <a:r>
                        <a:rPr lang="en-GB" sz="1100" u="none" strike="noStrike">
                          <a:effectLst/>
                        </a:rPr>
                        <a:t>Atlanta</a:t>
                      </a:r>
                      <a:endParaRPr lang="en-GB" sz="1100" b="0" i="0" u="none" strike="noStrike">
                        <a:solidFill>
                          <a:srgbClr val="000000"/>
                        </a:solidFill>
                        <a:effectLst/>
                        <a:latin typeface="Calibri" panose="020F0502020204030204" pitchFamily="34" charset="0"/>
                      </a:endParaRPr>
                    </a:p>
                  </a:txBody>
                  <a:tcPr marL="9525" marR="9525" marT="9525" marB="0" anchor="b">
                    <a:solidFill>
                      <a:srgbClr val="92D050"/>
                    </a:solidFill>
                  </a:tcPr>
                </a:tc>
                <a:tc>
                  <a:txBody>
                    <a:bodyPr/>
                    <a:lstStyle/>
                    <a:p>
                      <a:pPr algn="r" fontAlgn="b"/>
                      <a:r>
                        <a:rPr lang="en-GB" sz="1100" u="none" strike="noStrike" dirty="0">
                          <a:effectLst/>
                        </a:rPr>
                        <a:t>£6,993.66</a:t>
                      </a:r>
                      <a:endParaRPr lang="en-GB" sz="1100" b="0" i="0" u="none" strike="noStrike" dirty="0">
                        <a:solidFill>
                          <a:srgbClr val="000000"/>
                        </a:solidFill>
                        <a:effectLst/>
                        <a:latin typeface="Calibri" panose="020F0502020204030204" pitchFamily="34" charset="0"/>
                      </a:endParaRPr>
                    </a:p>
                  </a:txBody>
                  <a:tcPr marL="9525" marR="9525" marT="9525" marB="0" anchor="b">
                    <a:solidFill>
                      <a:srgbClr val="92D050"/>
                    </a:solidFill>
                  </a:tcPr>
                </a:tc>
                <a:extLst>
                  <a:ext uri="{0D108BD9-81ED-4DB2-BD59-A6C34878D82A}">
                    <a16:rowId xmlns:a16="http://schemas.microsoft.com/office/drawing/2014/main" val="380175631"/>
                  </a:ext>
                </a:extLst>
              </a:tr>
              <a:tr h="279975">
                <a:tc>
                  <a:txBody>
                    <a:bodyPr/>
                    <a:lstStyle/>
                    <a:p>
                      <a:pPr algn="l" fontAlgn="b"/>
                      <a:r>
                        <a:rPr lang="en-GB" sz="1100" u="none" strike="noStrike">
                          <a:effectLst/>
                        </a:rPr>
                        <a:t>Aurora</a:t>
                      </a:r>
                      <a:endParaRPr lang="en-GB" sz="1100" b="0" i="0" u="none" strike="noStrike">
                        <a:solidFill>
                          <a:srgbClr val="000000"/>
                        </a:solidFill>
                        <a:effectLst/>
                        <a:latin typeface="Calibri" panose="020F0502020204030204" pitchFamily="34" charset="0"/>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0000"/>
                    </a:solidFill>
                  </a:tcPr>
                </a:tc>
                <a:tc>
                  <a:txBody>
                    <a:bodyPr/>
                    <a:lstStyle/>
                    <a:p>
                      <a:pPr algn="r" fontAlgn="b"/>
                      <a:r>
                        <a:rPr lang="en-GB" sz="1100" u="none" strike="noStrike" dirty="0">
                          <a:effectLst/>
                        </a:rPr>
                        <a:t>-£2,691.74</a:t>
                      </a:r>
                      <a:endParaRPr lang="en-GB" sz="1100" b="0" i="0" u="none" strike="noStrike" dirty="0">
                        <a:solidFill>
                          <a:srgbClr val="000000"/>
                        </a:solidFill>
                        <a:effectLst/>
                        <a:latin typeface="Calibri" panose="020F0502020204030204" pitchFamily="34" charset="0"/>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0000"/>
                    </a:solidFill>
                  </a:tcPr>
                </a:tc>
                <a:tc>
                  <a:txBody>
                    <a:bodyPr/>
                    <a:lstStyle/>
                    <a:p>
                      <a:pPr algn="l" fontAlgn="b"/>
                      <a:endParaRPr lang="en-GB" sz="1100" b="0" i="0" u="none" strike="noStrike">
                        <a:solidFill>
                          <a:srgbClr val="000000"/>
                        </a:solidFill>
                        <a:effectLst/>
                        <a:latin typeface="Calibri" panose="020F0502020204030204" pitchFamily="34" charset="0"/>
                      </a:endParaRPr>
                    </a:p>
                  </a:txBody>
                  <a:tcPr marL="9525" marR="9525" marT="9525" marB="0" anchor="b">
                    <a:lnL w="12700" cmpd="sng">
                      <a:noFill/>
                    </a:lnL>
                  </a:tcPr>
                </a:tc>
                <a:tc>
                  <a:txBody>
                    <a:bodyPr/>
                    <a:lstStyle/>
                    <a:p>
                      <a:pPr algn="l" fontAlgn="b"/>
                      <a:r>
                        <a:rPr lang="en-GB" sz="1100" u="none" strike="noStrike">
                          <a:effectLst/>
                        </a:rPr>
                        <a:t>Minneapolis</a:t>
                      </a:r>
                      <a:endParaRPr lang="en-GB" sz="1100" b="0" i="0" u="none" strike="noStrike">
                        <a:solidFill>
                          <a:srgbClr val="000000"/>
                        </a:solidFill>
                        <a:effectLst/>
                        <a:latin typeface="Calibri" panose="020F0502020204030204" pitchFamily="34" charset="0"/>
                      </a:endParaRPr>
                    </a:p>
                  </a:txBody>
                  <a:tcPr marL="9525" marR="9525" marT="9525" marB="0" anchor="b">
                    <a:solidFill>
                      <a:srgbClr val="92D050"/>
                    </a:solidFill>
                  </a:tcPr>
                </a:tc>
                <a:tc>
                  <a:txBody>
                    <a:bodyPr/>
                    <a:lstStyle/>
                    <a:p>
                      <a:pPr algn="r" fontAlgn="b"/>
                      <a:r>
                        <a:rPr lang="en-GB" sz="1100" u="none" strike="noStrike" dirty="0">
                          <a:effectLst/>
                        </a:rPr>
                        <a:t>£6,824.58</a:t>
                      </a:r>
                      <a:endParaRPr lang="en-GB" sz="1100" b="0" i="0" u="none" strike="noStrike" dirty="0">
                        <a:solidFill>
                          <a:srgbClr val="000000"/>
                        </a:solidFill>
                        <a:effectLst/>
                        <a:latin typeface="Calibri" panose="020F0502020204030204" pitchFamily="34" charset="0"/>
                      </a:endParaRPr>
                    </a:p>
                  </a:txBody>
                  <a:tcPr marL="9525" marR="9525" marT="9525" marB="0" anchor="b">
                    <a:solidFill>
                      <a:srgbClr val="92D050"/>
                    </a:solidFill>
                  </a:tcPr>
                </a:tc>
                <a:extLst>
                  <a:ext uri="{0D108BD9-81ED-4DB2-BD59-A6C34878D82A}">
                    <a16:rowId xmlns:a16="http://schemas.microsoft.com/office/drawing/2014/main" val="1051966603"/>
                  </a:ext>
                </a:extLst>
              </a:tr>
              <a:tr h="279975">
                <a:tc>
                  <a:txBody>
                    <a:bodyPr/>
                    <a:lstStyle/>
                    <a:p>
                      <a:pPr algn="l" fontAlgn="b"/>
                      <a:r>
                        <a:rPr lang="en-GB" sz="1100" u="none" strike="noStrike">
                          <a:effectLst/>
                        </a:rPr>
                        <a:t>Jacksonville</a:t>
                      </a:r>
                      <a:endParaRPr lang="en-GB" sz="1100" b="0" i="0" u="none" strike="noStrike">
                        <a:solidFill>
                          <a:srgbClr val="000000"/>
                        </a:solidFill>
                        <a:effectLst/>
                        <a:latin typeface="Calibri" panose="020F0502020204030204" pitchFamily="34" charset="0"/>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0000"/>
                    </a:solidFill>
                  </a:tcPr>
                </a:tc>
                <a:tc>
                  <a:txBody>
                    <a:bodyPr/>
                    <a:lstStyle/>
                    <a:p>
                      <a:pPr algn="r" fontAlgn="b"/>
                      <a:r>
                        <a:rPr lang="en-GB" sz="1100" u="none" strike="noStrike" dirty="0">
                          <a:effectLst/>
                        </a:rPr>
                        <a:t>-£2,323.84</a:t>
                      </a:r>
                      <a:endParaRPr lang="en-GB" sz="1100" b="0" i="0" u="none" strike="noStrike" dirty="0">
                        <a:solidFill>
                          <a:srgbClr val="000000"/>
                        </a:solidFill>
                        <a:effectLst/>
                        <a:latin typeface="Calibri" panose="020F0502020204030204" pitchFamily="34" charset="0"/>
                      </a:endParaRPr>
                    </a:p>
                  </a:txBody>
                  <a:tcPr marL="9525" marR="9525" marT="9525" marB="0" anchor="b">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0000"/>
                    </a:solidFill>
                  </a:tcPr>
                </a:tc>
                <a:tc>
                  <a:txBody>
                    <a:bodyPr/>
                    <a:lstStyle/>
                    <a:p>
                      <a:pPr algn="l" fontAlgn="b"/>
                      <a:endParaRPr lang="en-GB" sz="1100" b="0" i="0" u="none" strike="noStrike">
                        <a:solidFill>
                          <a:srgbClr val="000000"/>
                        </a:solidFill>
                        <a:effectLst/>
                        <a:latin typeface="Calibri" panose="020F0502020204030204" pitchFamily="34" charset="0"/>
                      </a:endParaRPr>
                    </a:p>
                  </a:txBody>
                  <a:tcPr marL="9525" marR="9525" marT="9525" marB="0" anchor="b">
                    <a:lnL w="12700" cmpd="sng">
                      <a:noFill/>
                    </a:lnL>
                  </a:tcPr>
                </a:tc>
                <a:tc>
                  <a:txBody>
                    <a:bodyPr/>
                    <a:lstStyle/>
                    <a:p>
                      <a:pPr algn="l" fontAlgn="b"/>
                      <a:r>
                        <a:rPr lang="en-GB" sz="1100" u="none" strike="noStrike">
                          <a:effectLst/>
                        </a:rPr>
                        <a:t>San Diego</a:t>
                      </a:r>
                      <a:endParaRPr lang="en-GB" sz="1100" b="0" i="0" u="none" strike="noStrike">
                        <a:solidFill>
                          <a:srgbClr val="000000"/>
                        </a:solidFill>
                        <a:effectLst/>
                        <a:latin typeface="Calibri" panose="020F0502020204030204" pitchFamily="34" charset="0"/>
                      </a:endParaRPr>
                    </a:p>
                  </a:txBody>
                  <a:tcPr marL="9525" marR="9525" marT="9525" marB="0" anchor="b">
                    <a:solidFill>
                      <a:srgbClr val="92D050"/>
                    </a:solidFill>
                  </a:tcPr>
                </a:tc>
                <a:tc>
                  <a:txBody>
                    <a:bodyPr/>
                    <a:lstStyle/>
                    <a:p>
                      <a:pPr algn="r" fontAlgn="b"/>
                      <a:r>
                        <a:rPr lang="en-GB" sz="1100" u="none" strike="noStrike" dirty="0">
                          <a:effectLst/>
                        </a:rPr>
                        <a:t>£6,377.20</a:t>
                      </a:r>
                      <a:endParaRPr lang="en-GB" sz="1100" b="0" i="0" u="none" strike="noStrike" dirty="0">
                        <a:solidFill>
                          <a:srgbClr val="000000"/>
                        </a:solidFill>
                        <a:effectLst/>
                        <a:latin typeface="Calibri" panose="020F0502020204030204" pitchFamily="34" charset="0"/>
                      </a:endParaRPr>
                    </a:p>
                  </a:txBody>
                  <a:tcPr marL="9525" marR="9525" marT="9525" marB="0" anchor="b">
                    <a:solidFill>
                      <a:srgbClr val="92D050"/>
                    </a:solidFill>
                  </a:tcPr>
                </a:tc>
                <a:extLst>
                  <a:ext uri="{0D108BD9-81ED-4DB2-BD59-A6C34878D82A}">
                    <a16:rowId xmlns:a16="http://schemas.microsoft.com/office/drawing/2014/main" val="1335689985"/>
                  </a:ext>
                </a:extLst>
              </a:tr>
            </a:tbl>
          </a:graphicData>
        </a:graphic>
      </p:graphicFrame>
      <p:sp>
        <p:nvSpPr>
          <p:cNvPr id="5" name="TextBox 4">
            <a:extLst>
              <a:ext uri="{FF2B5EF4-FFF2-40B4-BE49-F238E27FC236}">
                <a16:creationId xmlns:a16="http://schemas.microsoft.com/office/drawing/2014/main" id="{3BC69F11-143C-1703-EFBD-F1F366FFE5B9}"/>
              </a:ext>
            </a:extLst>
          </p:cNvPr>
          <p:cNvSpPr txBox="1"/>
          <p:nvPr/>
        </p:nvSpPr>
        <p:spPr>
          <a:xfrm>
            <a:off x="2495548" y="4974192"/>
            <a:ext cx="7200901" cy="369332"/>
          </a:xfrm>
          <a:prstGeom prst="rect">
            <a:avLst/>
          </a:prstGeom>
          <a:noFill/>
        </p:spPr>
        <p:txBody>
          <a:bodyPr wrap="square">
            <a:spAutoFit/>
          </a:bodyPr>
          <a:lstStyle/>
          <a:p>
            <a:pPr>
              <a:buFontTx/>
              <a:buChar char="-"/>
            </a:pPr>
            <a:r>
              <a:rPr lang="en-GB" sz="1800" dirty="0"/>
              <a:t>A total of 116 out of the 531 cities are shown to have a profit of 0 or less.</a:t>
            </a:r>
          </a:p>
        </p:txBody>
      </p:sp>
    </p:spTree>
    <p:extLst>
      <p:ext uri="{BB962C8B-B14F-4D97-AF65-F5344CB8AC3E}">
        <p14:creationId xmlns:p14="http://schemas.microsoft.com/office/powerpoint/2010/main" val="13629783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2C469-6097-8BDF-8EDA-A6D8C279955E}"/>
              </a:ext>
            </a:extLst>
          </p:cNvPr>
          <p:cNvSpPr>
            <a:spLocks noGrp="1"/>
          </p:cNvSpPr>
          <p:nvPr>
            <p:ph type="title"/>
          </p:nvPr>
        </p:nvSpPr>
        <p:spPr/>
        <p:txBody>
          <a:bodyPr/>
          <a:lstStyle/>
          <a:p>
            <a:pPr algn="ctr"/>
            <a:r>
              <a:rPr lang="en-GB" dirty="0"/>
              <a:t>Class</a:t>
            </a:r>
          </a:p>
        </p:txBody>
      </p:sp>
      <p:graphicFrame>
        <p:nvGraphicFramePr>
          <p:cNvPr id="5" name="Chart 4">
            <a:extLst>
              <a:ext uri="{FF2B5EF4-FFF2-40B4-BE49-F238E27FC236}">
                <a16:creationId xmlns:a16="http://schemas.microsoft.com/office/drawing/2014/main" id="{252C3897-49BF-A7CD-FA4F-351501E42DEC}"/>
              </a:ext>
            </a:extLst>
          </p:cNvPr>
          <p:cNvGraphicFramePr>
            <a:graphicFrameLocks/>
          </p:cNvGraphicFramePr>
          <p:nvPr>
            <p:extLst>
              <p:ext uri="{D42A27DB-BD31-4B8C-83A1-F6EECF244321}">
                <p14:modId xmlns:p14="http://schemas.microsoft.com/office/powerpoint/2010/main" val="1618876067"/>
              </p:ext>
            </p:extLst>
          </p:nvPr>
        </p:nvGraphicFramePr>
        <p:xfrm>
          <a:off x="977304" y="1027906"/>
          <a:ext cx="10237391" cy="57388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9164463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B3036-E285-0E15-1E6D-CC3B397CA5D0}"/>
              </a:ext>
            </a:extLst>
          </p:cNvPr>
          <p:cNvSpPr>
            <a:spLocks noGrp="1"/>
          </p:cNvSpPr>
          <p:nvPr>
            <p:ph type="title"/>
          </p:nvPr>
        </p:nvSpPr>
        <p:spPr/>
        <p:txBody>
          <a:bodyPr/>
          <a:lstStyle/>
          <a:p>
            <a:pPr algn="ctr"/>
            <a:r>
              <a:rPr lang="en-GB" dirty="0"/>
              <a:t>Discount</a:t>
            </a:r>
          </a:p>
        </p:txBody>
      </p:sp>
      <p:graphicFrame>
        <p:nvGraphicFramePr>
          <p:cNvPr id="4" name="Chart 3">
            <a:extLst>
              <a:ext uri="{FF2B5EF4-FFF2-40B4-BE49-F238E27FC236}">
                <a16:creationId xmlns:a16="http://schemas.microsoft.com/office/drawing/2014/main" id="{1424BA90-8671-0D68-C31D-3A74FF477CEF}"/>
              </a:ext>
            </a:extLst>
          </p:cNvPr>
          <p:cNvGraphicFramePr>
            <a:graphicFrameLocks/>
          </p:cNvGraphicFramePr>
          <p:nvPr>
            <p:extLst>
              <p:ext uri="{D42A27DB-BD31-4B8C-83A1-F6EECF244321}">
                <p14:modId xmlns:p14="http://schemas.microsoft.com/office/powerpoint/2010/main" val="3741591397"/>
              </p:ext>
            </p:extLst>
          </p:nvPr>
        </p:nvGraphicFramePr>
        <p:xfrm>
          <a:off x="3035300" y="1335088"/>
          <a:ext cx="6121400" cy="371951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B435E173-2A45-4D62-C12A-62CA5EF9A7F2}"/>
              </a:ext>
            </a:extLst>
          </p:cNvPr>
          <p:cNvSpPr txBox="1"/>
          <p:nvPr/>
        </p:nvSpPr>
        <p:spPr>
          <a:xfrm>
            <a:off x="838200" y="5153580"/>
            <a:ext cx="10515600" cy="646331"/>
          </a:xfrm>
          <a:prstGeom prst="rect">
            <a:avLst/>
          </a:prstGeom>
          <a:noFill/>
        </p:spPr>
        <p:txBody>
          <a:bodyPr wrap="square" rtlCol="0">
            <a:spAutoFit/>
          </a:bodyPr>
          <a:lstStyle/>
          <a:p>
            <a:r>
              <a:rPr lang="en-GB" dirty="0"/>
              <a:t>In general, the higher the discount amount, the lower the average profit. 20% is the maximum discount that should be applied. A loss is incurred when a discount of about 30% is applied.</a:t>
            </a:r>
          </a:p>
        </p:txBody>
      </p:sp>
    </p:spTree>
    <p:extLst>
      <p:ext uri="{BB962C8B-B14F-4D97-AF65-F5344CB8AC3E}">
        <p14:creationId xmlns:p14="http://schemas.microsoft.com/office/powerpoint/2010/main" val="34636207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364</TotalTime>
  <Words>1143</Words>
  <Application>Microsoft Office PowerPoint</Application>
  <PresentationFormat>Widescreen</PresentationFormat>
  <Paragraphs>419</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Excel Assignment</vt:lpstr>
      <vt:lpstr>Categories</vt:lpstr>
      <vt:lpstr>Time</vt:lpstr>
      <vt:lpstr>Regions</vt:lpstr>
      <vt:lpstr>Segment</vt:lpstr>
      <vt:lpstr>Quantity and Average Profit</vt:lpstr>
      <vt:lpstr>City</vt:lpstr>
      <vt:lpstr>Class</vt:lpstr>
      <vt:lpstr>Discount</vt:lpstr>
      <vt:lpstr>Customers</vt:lpstr>
      <vt:lpstr>Conclusions</vt:lpstr>
      <vt:lpstr>Suggestions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 Assignment</dc:title>
  <dc:creator>Pujan Fanju</dc:creator>
  <cp:lastModifiedBy>Pujan Fanju</cp:lastModifiedBy>
  <cp:revision>12</cp:revision>
  <dcterms:created xsi:type="dcterms:W3CDTF">2023-08-04T14:40:10Z</dcterms:created>
  <dcterms:modified xsi:type="dcterms:W3CDTF">2023-08-09T09:02:12Z</dcterms:modified>
</cp:coreProperties>
</file>

<file path=docProps/thumbnail.jpeg>
</file>